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95" r:id="rId3"/>
    <p:sldId id="301" r:id="rId4"/>
    <p:sldId id="330" r:id="rId5"/>
    <p:sldId id="331" r:id="rId6"/>
    <p:sldId id="332" r:id="rId7"/>
    <p:sldId id="334" r:id="rId8"/>
    <p:sldId id="333" r:id="rId9"/>
    <p:sldId id="335" r:id="rId10"/>
    <p:sldId id="336" r:id="rId11"/>
    <p:sldId id="339" r:id="rId12"/>
    <p:sldId id="340" r:id="rId13"/>
    <p:sldId id="341" r:id="rId14"/>
    <p:sldId id="344" r:id="rId15"/>
    <p:sldId id="346" r:id="rId16"/>
    <p:sldId id="342" r:id="rId17"/>
    <p:sldId id="343" r:id="rId18"/>
    <p:sldId id="338" r:id="rId19"/>
    <p:sldId id="291" r:id="rId2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17" autoAdjust="0"/>
    <p:restoredTop sz="94660"/>
  </p:normalViewPr>
  <p:slideViewPr>
    <p:cSldViewPr>
      <p:cViewPr varScale="1">
        <p:scale>
          <a:sx n="87" d="100"/>
          <a:sy n="87" d="100"/>
        </p:scale>
        <p:origin x="113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5BECE4-BCAF-4A15-B578-083E3E2F2A9A}" type="datetimeFigureOut">
              <a:rPr lang="tr-TR" smtClean="0"/>
              <a:pPr/>
              <a:t>9.03.2022</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BBD9A8-0979-4088-B5FA-10CF32210383}" type="slidenum">
              <a:rPr lang="tr-TR" smtClean="0"/>
              <a:pPr/>
              <a:t>‹#›</a:t>
            </a:fld>
            <a:endParaRPr lang="tr-TR"/>
          </a:p>
        </p:txBody>
      </p:sp>
    </p:spTree>
    <p:extLst>
      <p:ext uri="{BB962C8B-B14F-4D97-AF65-F5344CB8AC3E}">
        <p14:creationId xmlns:p14="http://schemas.microsoft.com/office/powerpoint/2010/main" val="2459456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409B5F-62DA-4691-AADA-43E9BCF150AC}" type="slidenum">
              <a:rPr lang="tr-TR">
                <a:solidFill>
                  <a:srgbClr val="000000"/>
                </a:solidFill>
              </a:rPr>
              <a:pPr/>
              <a:t>1</a:t>
            </a:fld>
            <a:endParaRPr lang="tr-TR">
              <a:solidFill>
                <a:srgbClr val="000000"/>
              </a:solidFill>
            </a:endParaRPr>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2125878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1A62CE-E2BC-43EE-A7EF-9DE65A39E75D}" type="slidenum">
              <a:rPr lang="tr-TR"/>
              <a:pPr/>
              <a:t>18</a:t>
            </a:fld>
            <a:endParaRPr lang="tr-TR"/>
          </a:p>
        </p:txBody>
      </p:sp>
      <p:sp>
        <p:nvSpPr>
          <p:cNvPr id="282626" name="Rectangle 2"/>
          <p:cNvSpPr>
            <a:spLocks noGrp="1" noRot="1" noChangeAspect="1" noChangeArrowheads="1" noTextEdit="1"/>
          </p:cNvSpPr>
          <p:nvPr>
            <p:ph type="sldImg"/>
          </p:nvPr>
        </p:nvSpPr>
        <p:spPr>
          <a:ln/>
        </p:spPr>
      </p:sp>
      <p:sp>
        <p:nvSpPr>
          <p:cNvPr id="282627"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2540512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837D74F1-88ED-4547-B57B-76CEEAC7CBDA}" type="datetimeFigureOut">
              <a:rPr lang="tr-TR" smtClean="0"/>
              <a:pPr/>
              <a:t>9.03.2022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0CC5590-9574-4B74-A1E2-7B4C3F66433E}"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837D74F1-88ED-4547-B57B-76CEEAC7CBDA}" type="datetimeFigureOut">
              <a:rPr lang="tr-TR" smtClean="0"/>
              <a:pPr/>
              <a:t>9.03.2022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0CC5590-9574-4B74-A1E2-7B4C3F66433E}"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837D74F1-88ED-4547-B57B-76CEEAC7CBDA}" type="datetimeFigureOut">
              <a:rPr lang="tr-TR" smtClean="0"/>
              <a:pPr/>
              <a:t>9.03.2022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0CC5590-9574-4B74-A1E2-7B4C3F66433E}"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fld id="{A77C45CF-9C45-41BE-A287-28D6496583C4}" type="datetime1">
              <a:rPr lang="tr-TR">
                <a:solidFill>
                  <a:srgbClr val="000000"/>
                </a:solidFill>
              </a:rPr>
              <a:pPr/>
              <a:t>9.03.2022</a:t>
            </a:fld>
            <a:endParaRPr lang="tr-TR">
              <a:solidFill>
                <a:srgbClr val="000000"/>
              </a:solidFill>
            </a:endParaRPr>
          </a:p>
        </p:txBody>
      </p:sp>
      <p:sp>
        <p:nvSpPr>
          <p:cNvPr id="5" name="4 Altbilgi Yer Tutucusu"/>
          <p:cNvSpPr>
            <a:spLocks noGrp="1"/>
          </p:cNvSpPr>
          <p:nvPr>
            <p:ph type="ftr" sz="quarter" idx="11"/>
          </p:nvPr>
        </p:nvSpPr>
        <p:spPr/>
        <p:txBody>
          <a:bodyPr/>
          <a:lstStyle>
            <a:lvl1pPr>
              <a:defRPr/>
            </a:lvl1pPr>
          </a:lstStyle>
          <a:p>
            <a:endParaRPr lang="tr-TR">
              <a:solidFill>
                <a:srgbClr val="000000"/>
              </a:solidFill>
            </a:endParaRPr>
          </a:p>
        </p:txBody>
      </p:sp>
      <p:sp>
        <p:nvSpPr>
          <p:cNvPr id="6" name="5 Slayt Numarası Yer Tutucusu"/>
          <p:cNvSpPr>
            <a:spLocks noGrp="1"/>
          </p:cNvSpPr>
          <p:nvPr>
            <p:ph type="sldNum" sz="quarter" idx="12"/>
          </p:nvPr>
        </p:nvSpPr>
        <p:spPr/>
        <p:txBody>
          <a:bodyPr/>
          <a:lstStyle>
            <a:lvl1pPr>
              <a:defRPr/>
            </a:lvl1pPr>
          </a:lstStyle>
          <a:p>
            <a:fld id="{0705F382-2178-4A3E-8CAD-32B236AA21BA}" type="slidenum">
              <a:rPr lang="tr-TR">
                <a:solidFill>
                  <a:srgbClr val="000000"/>
                </a:solidFill>
              </a:rPr>
              <a:pPr/>
              <a:t>‹#›</a:t>
            </a:fld>
            <a:endParaRPr lang="tr-TR">
              <a:solidFill>
                <a:srgbClr val="000000"/>
              </a:solidFill>
            </a:endParaRPr>
          </a:p>
        </p:txBody>
      </p:sp>
    </p:spTree>
    <p:extLst>
      <p:ext uri="{BB962C8B-B14F-4D97-AF65-F5344CB8AC3E}">
        <p14:creationId xmlns:p14="http://schemas.microsoft.com/office/powerpoint/2010/main" val="3317751938"/>
      </p:ext>
    </p:extLst>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fld id="{F722EEC7-3396-4336-B75A-3DAB6C777833}" type="datetime1">
              <a:rPr lang="tr-TR">
                <a:solidFill>
                  <a:srgbClr val="000000"/>
                </a:solidFill>
              </a:rPr>
              <a:pPr/>
              <a:t>9.03.2022</a:t>
            </a:fld>
            <a:endParaRPr lang="tr-TR">
              <a:solidFill>
                <a:srgbClr val="000000"/>
              </a:solidFill>
            </a:endParaRPr>
          </a:p>
        </p:txBody>
      </p:sp>
      <p:sp>
        <p:nvSpPr>
          <p:cNvPr id="5" name="4 Altbilgi Yer Tutucusu"/>
          <p:cNvSpPr>
            <a:spLocks noGrp="1"/>
          </p:cNvSpPr>
          <p:nvPr>
            <p:ph type="ftr" sz="quarter" idx="11"/>
          </p:nvPr>
        </p:nvSpPr>
        <p:spPr/>
        <p:txBody>
          <a:bodyPr/>
          <a:lstStyle>
            <a:lvl1pPr>
              <a:defRPr/>
            </a:lvl1pPr>
          </a:lstStyle>
          <a:p>
            <a:endParaRPr lang="tr-TR">
              <a:solidFill>
                <a:srgbClr val="000000"/>
              </a:solidFill>
            </a:endParaRPr>
          </a:p>
        </p:txBody>
      </p:sp>
      <p:sp>
        <p:nvSpPr>
          <p:cNvPr id="6" name="5 Slayt Numarası Yer Tutucusu"/>
          <p:cNvSpPr>
            <a:spLocks noGrp="1"/>
          </p:cNvSpPr>
          <p:nvPr>
            <p:ph type="sldNum" sz="quarter" idx="12"/>
          </p:nvPr>
        </p:nvSpPr>
        <p:spPr/>
        <p:txBody>
          <a:bodyPr/>
          <a:lstStyle>
            <a:lvl1pPr>
              <a:defRPr/>
            </a:lvl1pPr>
          </a:lstStyle>
          <a:p>
            <a:fld id="{84459501-DB67-4C1E-85B4-6F6C34BAB86F}" type="slidenum">
              <a:rPr lang="tr-TR">
                <a:solidFill>
                  <a:srgbClr val="000000"/>
                </a:solidFill>
              </a:rPr>
              <a:pPr/>
              <a:t>‹#›</a:t>
            </a:fld>
            <a:endParaRPr lang="tr-TR">
              <a:solidFill>
                <a:srgbClr val="000000"/>
              </a:solidFill>
            </a:endParaRPr>
          </a:p>
        </p:txBody>
      </p:sp>
    </p:spTree>
    <p:extLst>
      <p:ext uri="{BB962C8B-B14F-4D97-AF65-F5344CB8AC3E}">
        <p14:creationId xmlns:p14="http://schemas.microsoft.com/office/powerpoint/2010/main" val="3720826977"/>
      </p:ext>
    </p:extLst>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fld id="{068ABF85-672C-4895-8F00-4DAC4EF613D1}" type="datetime1">
              <a:rPr lang="tr-TR">
                <a:solidFill>
                  <a:srgbClr val="000000"/>
                </a:solidFill>
              </a:rPr>
              <a:pPr/>
              <a:t>9.03.2022</a:t>
            </a:fld>
            <a:endParaRPr lang="tr-TR">
              <a:solidFill>
                <a:srgbClr val="000000"/>
              </a:solidFill>
            </a:endParaRPr>
          </a:p>
        </p:txBody>
      </p:sp>
      <p:sp>
        <p:nvSpPr>
          <p:cNvPr id="5" name="4 Altbilgi Yer Tutucusu"/>
          <p:cNvSpPr>
            <a:spLocks noGrp="1"/>
          </p:cNvSpPr>
          <p:nvPr>
            <p:ph type="ftr" sz="quarter" idx="11"/>
          </p:nvPr>
        </p:nvSpPr>
        <p:spPr/>
        <p:txBody>
          <a:bodyPr/>
          <a:lstStyle>
            <a:lvl1pPr>
              <a:defRPr/>
            </a:lvl1pPr>
          </a:lstStyle>
          <a:p>
            <a:endParaRPr lang="tr-TR">
              <a:solidFill>
                <a:srgbClr val="000000"/>
              </a:solidFill>
            </a:endParaRPr>
          </a:p>
        </p:txBody>
      </p:sp>
      <p:sp>
        <p:nvSpPr>
          <p:cNvPr id="6" name="5 Slayt Numarası Yer Tutucusu"/>
          <p:cNvSpPr>
            <a:spLocks noGrp="1"/>
          </p:cNvSpPr>
          <p:nvPr>
            <p:ph type="sldNum" sz="quarter" idx="12"/>
          </p:nvPr>
        </p:nvSpPr>
        <p:spPr/>
        <p:txBody>
          <a:bodyPr/>
          <a:lstStyle>
            <a:lvl1pPr>
              <a:defRPr/>
            </a:lvl1pPr>
          </a:lstStyle>
          <a:p>
            <a:fld id="{73928B56-6436-490F-980F-98829F50A4EB}" type="slidenum">
              <a:rPr lang="tr-TR">
                <a:solidFill>
                  <a:srgbClr val="000000"/>
                </a:solidFill>
              </a:rPr>
              <a:pPr/>
              <a:t>‹#›</a:t>
            </a:fld>
            <a:endParaRPr lang="tr-TR">
              <a:solidFill>
                <a:srgbClr val="000000"/>
              </a:solidFill>
            </a:endParaRPr>
          </a:p>
        </p:txBody>
      </p:sp>
    </p:spTree>
    <p:extLst>
      <p:ext uri="{BB962C8B-B14F-4D97-AF65-F5344CB8AC3E}">
        <p14:creationId xmlns:p14="http://schemas.microsoft.com/office/powerpoint/2010/main" val="1029362310"/>
      </p:ext>
    </p:extLst>
  </p:cSld>
  <p:clrMapOvr>
    <a:masterClrMapping/>
  </p:clrMapOvr>
  <p:transition>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lvl1pPr>
              <a:defRPr/>
            </a:lvl1pPr>
          </a:lstStyle>
          <a:p>
            <a:fld id="{C8CA7A2D-75F5-4C22-B4FB-4A5DA30C3794}" type="datetime1">
              <a:rPr lang="tr-TR">
                <a:solidFill>
                  <a:srgbClr val="000000"/>
                </a:solidFill>
              </a:rPr>
              <a:pPr/>
              <a:t>9.03.2022</a:t>
            </a:fld>
            <a:endParaRPr lang="tr-TR">
              <a:solidFill>
                <a:srgbClr val="000000"/>
              </a:solidFill>
            </a:endParaRPr>
          </a:p>
        </p:txBody>
      </p:sp>
      <p:sp>
        <p:nvSpPr>
          <p:cNvPr id="6" name="5 Altbilgi Yer Tutucusu"/>
          <p:cNvSpPr>
            <a:spLocks noGrp="1"/>
          </p:cNvSpPr>
          <p:nvPr>
            <p:ph type="ftr" sz="quarter" idx="11"/>
          </p:nvPr>
        </p:nvSpPr>
        <p:spPr/>
        <p:txBody>
          <a:bodyPr/>
          <a:lstStyle>
            <a:lvl1pPr>
              <a:defRPr/>
            </a:lvl1pPr>
          </a:lstStyle>
          <a:p>
            <a:endParaRPr lang="tr-TR">
              <a:solidFill>
                <a:srgbClr val="000000"/>
              </a:solidFill>
            </a:endParaRPr>
          </a:p>
        </p:txBody>
      </p:sp>
      <p:sp>
        <p:nvSpPr>
          <p:cNvPr id="7" name="6 Slayt Numarası Yer Tutucusu"/>
          <p:cNvSpPr>
            <a:spLocks noGrp="1"/>
          </p:cNvSpPr>
          <p:nvPr>
            <p:ph type="sldNum" sz="quarter" idx="12"/>
          </p:nvPr>
        </p:nvSpPr>
        <p:spPr/>
        <p:txBody>
          <a:bodyPr/>
          <a:lstStyle>
            <a:lvl1pPr>
              <a:defRPr/>
            </a:lvl1pPr>
          </a:lstStyle>
          <a:p>
            <a:fld id="{B9B93FB9-805A-4671-AFE3-2C297980D883}" type="slidenum">
              <a:rPr lang="tr-TR">
                <a:solidFill>
                  <a:srgbClr val="000000"/>
                </a:solidFill>
              </a:rPr>
              <a:pPr/>
              <a:t>‹#›</a:t>
            </a:fld>
            <a:endParaRPr lang="tr-TR">
              <a:solidFill>
                <a:srgbClr val="000000"/>
              </a:solidFill>
            </a:endParaRPr>
          </a:p>
        </p:txBody>
      </p:sp>
    </p:spTree>
    <p:extLst>
      <p:ext uri="{BB962C8B-B14F-4D97-AF65-F5344CB8AC3E}">
        <p14:creationId xmlns:p14="http://schemas.microsoft.com/office/powerpoint/2010/main" val="3298910632"/>
      </p:ext>
    </p:extLst>
  </p:cSld>
  <p:clrMapOvr>
    <a:masterClrMapping/>
  </p:clrMapOvr>
  <p:transition>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lvl1pPr>
              <a:defRPr/>
            </a:lvl1pPr>
          </a:lstStyle>
          <a:p>
            <a:fld id="{E8E6A345-A6D1-4CFD-8826-A6FB4CE2165E}" type="datetime1">
              <a:rPr lang="tr-TR">
                <a:solidFill>
                  <a:srgbClr val="000000"/>
                </a:solidFill>
              </a:rPr>
              <a:pPr/>
              <a:t>9.03.2022</a:t>
            </a:fld>
            <a:endParaRPr lang="tr-TR">
              <a:solidFill>
                <a:srgbClr val="000000"/>
              </a:solidFill>
            </a:endParaRPr>
          </a:p>
        </p:txBody>
      </p:sp>
      <p:sp>
        <p:nvSpPr>
          <p:cNvPr id="8" name="7 Altbilgi Yer Tutucusu"/>
          <p:cNvSpPr>
            <a:spLocks noGrp="1"/>
          </p:cNvSpPr>
          <p:nvPr>
            <p:ph type="ftr" sz="quarter" idx="11"/>
          </p:nvPr>
        </p:nvSpPr>
        <p:spPr/>
        <p:txBody>
          <a:bodyPr/>
          <a:lstStyle>
            <a:lvl1pPr>
              <a:defRPr/>
            </a:lvl1pPr>
          </a:lstStyle>
          <a:p>
            <a:endParaRPr lang="tr-TR">
              <a:solidFill>
                <a:srgbClr val="000000"/>
              </a:solidFill>
            </a:endParaRPr>
          </a:p>
        </p:txBody>
      </p:sp>
      <p:sp>
        <p:nvSpPr>
          <p:cNvPr id="9" name="8 Slayt Numarası Yer Tutucusu"/>
          <p:cNvSpPr>
            <a:spLocks noGrp="1"/>
          </p:cNvSpPr>
          <p:nvPr>
            <p:ph type="sldNum" sz="quarter" idx="12"/>
          </p:nvPr>
        </p:nvSpPr>
        <p:spPr/>
        <p:txBody>
          <a:bodyPr/>
          <a:lstStyle>
            <a:lvl1pPr>
              <a:defRPr/>
            </a:lvl1pPr>
          </a:lstStyle>
          <a:p>
            <a:fld id="{F78171CA-F41F-45C2-9278-1273CF4A6535}" type="slidenum">
              <a:rPr lang="tr-TR">
                <a:solidFill>
                  <a:srgbClr val="000000"/>
                </a:solidFill>
              </a:rPr>
              <a:pPr/>
              <a:t>‹#›</a:t>
            </a:fld>
            <a:endParaRPr lang="tr-TR">
              <a:solidFill>
                <a:srgbClr val="000000"/>
              </a:solidFill>
            </a:endParaRPr>
          </a:p>
        </p:txBody>
      </p:sp>
    </p:spTree>
    <p:extLst>
      <p:ext uri="{BB962C8B-B14F-4D97-AF65-F5344CB8AC3E}">
        <p14:creationId xmlns:p14="http://schemas.microsoft.com/office/powerpoint/2010/main" val="134499313"/>
      </p:ext>
    </p:extLst>
  </p:cSld>
  <p:clrMapOvr>
    <a:masterClrMapping/>
  </p:clrMapOvr>
  <p:transition>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lvl1pPr>
              <a:defRPr/>
            </a:lvl1pPr>
          </a:lstStyle>
          <a:p>
            <a:fld id="{9F0890DF-000D-4888-A65E-CF0C42943D12}" type="datetime1">
              <a:rPr lang="tr-TR">
                <a:solidFill>
                  <a:srgbClr val="000000"/>
                </a:solidFill>
              </a:rPr>
              <a:pPr/>
              <a:t>9.03.2022</a:t>
            </a:fld>
            <a:endParaRPr lang="tr-TR">
              <a:solidFill>
                <a:srgbClr val="000000"/>
              </a:solidFill>
            </a:endParaRPr>
          </a:p>
        </p:txBody>
      </p:sp>
      <p:sp>
        <p:nvSpPr>
          <p:cNvPr id="4" name="3 Altbilgi Yer Tutucusu"/>
          <p:cNvSpPr>
            <a:spLocks noGrp="1"/>
          </p:cNvSpPr>
          <p:nvPr>
            <p:ph type="ftr" sz="quarter" idx="11"/>
          </p:nvPr>
        </p:nvSpPr>
        <p:spPr/>
        <p:txBody>
          <a:bodyPr/>
          <a:lstStyle>
            <a:lvl1pPr>
              <a:defRPr/>
            </a:lvl1pPr>
          </a:lstStyle>
          <a:p>
            <a:endParaRPr lang="tr-TR">
              <a:solidFill>
                <a:srgbClr val="000000"/>
              </a:solidFill>
            </a:endParaRPr>
          </a:p>
        </p:txBody>
      </p:sp>
      <p:sp>
        <p:nvSpPr>
          <p:cNvPr id="5" name="4 Slayt Numarası Yer Tutucusu"/>
          <p:cNvSpPr>
            <a:spLocks noGrp="1"/>
          </p:cNvSpPr>
          <p:nvPr>
            <p:ph type="sldNum" sz="quarter" idx="12"/>
          </p:nvPr>
        </p:nvSpPr>
        <p:spPr/>
        <p:txBody>
          <a:bodyPr/>
          <a:lstStyle>
            <a:lvl1pPr>
              <a:defRPr/>
            </a:lvl1pPr>
          </a:lstStyle>
          <a:p>
            <a:fld id="{13F67BDB-44C8-419D-AA1C-E91CF3495481}" type="slidenum">
              <a:rPr lang="tr-TR">
                <a:solidFill>
                  <a:srgbClr val="000000"/>
                </a:solidFill>
              </a:rPr>
              <a:pPr/>
              <a:t>‹#›</a:t>
            </a:fld>
            <a:endParaRPr lang="tr-TR">
              <a:solidFill>
                <a:srgbClr val="000000"/>
              </a:solidFill>
            </a:endParaRPr>
          </a:p>
        </p:txBody>
      </p:sp>
    </p:spTree>
    <p:extLst>
      <p:ext uri="{BB962C8B-B14F-4D97-AF65-F5344CB8AC3E}">
        <p14:creationId xmlns:p14="http://schemas.microsoft.com/office/powerpoint/2010/main" val="2871338742"/>
      </p:ext>
    </p:extLst>
  </p:cSld>
  <p:clrMapOvr>
    <a:masterClrMapping/>
  </p:clrMapOvr>
  <p:transition>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lvl1pPr>
          </a:lstStyle>
          <a:p>
            <a:fld id="{28165319-6F6A-4D6B-A88C-A1CF92AE997C}" type="datetime1">
              <a:rPr lang="tr-TR">
                <a:solidFill>
                  <a:srgbClr val="000000"/>
                </a:solidFill>
              </a:rPr>
              <a:pPr/>
              <a:t>9.03.2022</a:t>
            </a:fld>
            <a:endParaRPr lang="tr-TR">
              <a:solidFill>
                <a:srgbClr val="000000"/>
              </a:solidFill>
            </a:endParaRPr>
          </a:p>
        </p:txBody>
      </p:sp>
      <p:sp>
        <p:nvSpPr>
          <p:cNvPr id="3" name="2 Altbilgi Yer Tutucusu"/>
          <p:cNvSpPr>
            <a:spLocks noGrp="1"/>
          </p:cNvSpPr>
          <p:nvPr>
            <p:ph type="ftr" sz="quarter" idx="11"/>
          </p:nvPr>
        </p:nvSpPr>
        <p:spPr/>
        <p:txBody>
          <a:bodyPr/>
          <a:lstStyle>
            <a:lvl1pPr>
              <a:defRPr/>
            </a:lvl1pPr>
          </a:lstStyle>
          <a:p>
            <a:endParaRPr lang="tr-TR">
              <a:solidFill>
                <a:srgbClr val="000000"/>
              </a:solidFill>
            </a:endParaRPr>
          </a:p>
        </p:txBody>
      </p:sp>
      <p:sp>
        <p:nvSpPr>
          <p:cNvPr id="4" name="3 Slayt Numarası Yer Tutucusu"/>
          <p:cNvSpPr>
            <a:spLocks noGrp="1"/>
          </p:cNvSpPr>
          <p:nvPr>
            <p:ph type="sldNum" sz="quarter" idx="12"/>
          </p:nvPr>
        </p:nvSpPr>
        <p:spPr/>
        <p:txBody>
          <a:bodyPr/>
          <a:lstStyle>
            <a:lvl1pPr>
              <a:defRPr/>
            </a:lvl1pPr>
          </a:lstStyle>
          <a:p>
            <a:fld id="{64661B56-3414-407F-B661-52833C80121B}" type="slidenum">
              <a:rPr lang="tr-TR">
                <a:solidFill>
                  <a:srgbClr val="000000"/>
                </a:solidFill>
              </a:rPr>
              <a:pPr/>
              <a:t>‹#›</a:t>
            </a:fld>
            <a:endParaRPr lang="tr-TR">
              <a:solidFill>
                <a:srgbClr val="000000"/>
              </a:solidFill>
            </a:endParaRPr>
          </a:p>
        </p:txBody>
      </p:sp>
    </p:spTree>
    <p:extLst>
      <p:ext uri="{BB962C8B-B14F-4D97-AF65-F5344CB8AC3E}">
        <p14:creationId xmlns:p14="http://schemas.microsoft.com/office/powerpoint/2010/main" val="3249768555"/>
      </p:ext>
    </p:extLst>
  </p:cSld>
  <p:clrMapOvr>
    <a:masterClrMapping/>
  </p:clrMapOvr>
  <p:transition>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fld id="{9DD87E52-171D-4532-878C-D8BB43DE77FB}" type="datetime1">
              <a:rPr lang="tr-TR">
                <a:solidFill>
                  <a:srgbClr val="000000"/>
                </a:solidFill>
              </a:rPr>
              <a:pPr/>
              <a:t>9.03.2022</a:t>
            </a:fld>
            <a:endParaRPr lang="tr-TR">
              <a:solidFill>
                <a:srgbClr val="000000"/>
              </a:solidFill>
            </a:endParaRPr>
          </a:p>
        </p:txBody>
      </p:sp>
      <p:sp>
        <p:nvSpPr>
          <p:cNvPr id="6" name="5 Altbilgi Yer Tutucusu"/>
          <p:cNvSpPr>
            <a:spLocks noGrp="1"/>
          </p:cNvSpPr>
          <p:nvPr>
            <p:ph type="ftr" sz="quarter" idx="11"/>
          </p:nvPr>
        </p:nvSpPr>
        <p:spPr/>
        <p:txBody>
          <a:bodyPr/>
          <a:lstStyle>
            <a:lvl1pPr>
              <a:defRPr/>
            </a:lvl1pPr>
          </a:lstStyle>
          <a:p>
            <a:endParaRPr lang="tr-TR">
              <a:solidFill>
                <a:srgbClr val="000000"/>
              </a:solidFill>
            </a:endParaRPr>
          </a:p>
        </p:txBody>
      </p:sp>
      <p:sp>
        <p:nvSpPr>
          <p:cNvPr id="7" name="6 Slayt Numarası Yer Tutucusu"/>
          <p:cNvSpPr>
            <a:spLocks noGrp="1"/>
          </p:cNvSpPr>
          <p:nvPr>
            <p:ph type="sldNum" sz="quarter" idx="12"/>
          </p:nvPr>
        </p:nvSpPr>
        <p:spPr/>
        <p:txBody>
          <a:bodyPr/>
          <a:lstStyle>
            <a:lvl1pPr>
              <a:defRPr/>
            </a:lvl1pPr>
          </a:lstStyle>
          <a:p>
            <a:fld id="{80343EEE-6EB3-419C-8578-CA15F8EAABA8}" type="slidenum">
              <a:rPr lang="tr-TR">
                <a:solidFill>
                  <a:srgbClr val="000000"/>
                </a:solidFill>
              </a:rPr>
              <a:pPr/>
              <a:t>‹#›</a:t>
            </a:fld>
            <a:endParaRPr lang="tr-TR">
              <a:solidFill>
                <a:srgbClr val="000000"/>
              </a:solidFill>
            </a:endParaRPr>
          </a:p>
        </p:txBody>
      </p:sp>
    </p:spTree>
    <p:extLst>
      <p:ext uri="{BB962C8B-B14F-4D97-AF65-F5344CB8AC3E}">
        <p14:creationId xmlns:p14="http://schemas.microsoft.com/office/powerpoint/2010/main" val="1032842396"/>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837D74F1-88ED-4547-B57B-76CEEAC7CBDA}" type="datetimeFigureOut">
              <a:rPr lang="tr-TR" smtClean="0"/>
              <a:pPr/>
              <a:t>9.03.2022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0CC5590-9574-4B74-A1E2-7B4C3F66433E}" type="slidenum">
              <a:rPr lang="tr-TR" smtClean="0"/>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fld id="{CD6CB4F8-51D8-407E-AC6D-80DF4F3BA64C}" type="datetime1">
              <a:rPr lang="tr-TR">
                <a:solidFill>
                  <a:srgbClr val="000000"/>
                </a:solidFill>
              </a:rPr>
              <a:pPr/>
              <a:t>9.03.2022</a:t>
            </a:fld>
            <a:endParaRPr lang="tr-TR">
              <a:solidFill>
                <a:srgbClr val="000000"/>
              </a:solidFill>
            </a:endParaRPr>
          </a:p>
        </p:txBody>
      </p:sp>
      <p:sp>
        <p:nvSpPr>
          <p:cNvPr id="6" name="5 Altbilgi Yer Tutucusu"/>
          <p:cNvSpPr>
            <a:spLocks noGrp="1"/>
          </p:cNvSpPr>
          <p:nvPr>
            <p:ph type="ftr" sz="quarter" idx="11"/>
          </p:nvPr>
        </p:nvSpPr>
        <p:spPr/>
        <p:txBody>
          <a:bodyPr/>
          <a:lstStyle>
            <a:lvl1pPr>
              <a:defRPr/>
            </a:lvl1pPr>
          </a:lstStyle>
          <a:p>
            <a:endParaRPr lang="tr-TR">
              <a:solidFill>
                <a:srgbClr val="000000"/>
              </a:solidFill>
            </a:endParaRPr>
          </a:p>
        </p:txBody>
      </p:sp>
      <p:sp>
        <p:nvSpPr>
          <p:cNvPr id="7" name="6 Slayt Numarası Yer Tutucusu"/>
          <p:cNvSpPr>
            <a:spLocks noGrp="1"/>
          </p:cNvSpPr>
          <p:nvPr>
            <p:ph type="sldNum" sz="quarter" idx="12"/>
          </p:nvPr>
        </p:nvSpPr>
        <p:spPr/>
        <p:txBody>
          <a:bodyPr/>
          <a:lstStyle>
            <a:lvl1pPr>
              <a:defRPr/>
            </a:lvl1pPr>
          </a:lstStyle>
          <a:p>
            <a:fld id="{47005A8B-7BA8-4E0D-9CA9-391D0AB2CC07}" type="slidenum">
              <a:rPr lang="tr-TR">
                <a:solidFill>
                  <a:srgbClr val="000000"/>
                </a:solidFill>
              </a:rPr>
              <a:pPr/>
              <a:t>‹#›</a:t>
            </a:fld>
            <a:endParaRPr lang="tr-TR">
              <a:solidFill>
                <a:srgbClr val="000000"/>
              </a:solidFill>
            </a:endParaRPr>
          </a:p>
        </p:txBody>
      </p:sp>
    </p:spTree>
    <p:extLst>
      <p:ext uri="{BB962C8B-B14F-4D97-AF65-F5344CB8AC3E}">
        <p14:creationId xmlns:p14="http://schemas.microsoft.com/office/powerpoint/2010/main" val="3694116709"/>
      </p:ext>
    </p:extLst>
  </p:cSld>
  <p:clrMapOvr>
    <a:masterClrMapping/>
  </p:clrMapOvr>
  <p:transition>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fld id="{7D18CEC7-DB7D-48DA-B46F-A3DC6C28DDBF}" type="datetime1">
              <a:rPr lang="tr-TR">
                <a:solidFill>
                  <a:srgbClr val="000000"/>
                </a:solidFill>
              </a:rPr>
              <a:pPr/>
              <a:t>9.03.2022</a:t>
            </a:fld>
            <a:endParaRPr lang="tr-TR">
              <a:solidFill>
                <a:srgbClr val="000000"/>
              </a:solidFill>
            </a:endParaRPr>
          </a:p>
        </p:txBody>
      </p:sp>
      <p:sp>
        <p:nvSpPr>
          <p:cNvPr id="5" name="4 Altbilgi Yer Tutucusu"/>
          <p:cNvSpPr>
            <a:spLocks noGrp="1"/>
          </p:cNvSpPr>
          <p:nvPr>
            <p:ph type="ftr" sz="quarter" idx="11"/>
          </p:nvPr>
        </p:nvSpPr>
        <p:spPr/>
        <p:txBody>
          <a:bodyPr/>
          <a:lstStyle>
            <a:lvl1pPr>
              <a:defRPr/>
            </a:lvl1pPr>
          </a:lstStyle>
          <a:p>
            <a:endParaRPr lang="tr-TR">
              <a:solidFill>
                <a:srgbClr val="000000"/>
              </a:solidFill>
            </a:endParaRPr>
          </a:p>
        </p:txBody>
      </p:sp>
      <p:sp>
        <p:nvSpPr>
          <p:cNvPr id="6" name="5 Slayt Numarası Yer Tutucusu"/>
          <p:cNvSpPr>
            <a:spLocks noGrp="1"/>
          </p:cNvSpPr>
          <p:nvPr>
            <p:ph type="sldNum" sz="quarter" idx="12"/>
          </p:nvPr>
        </p:nvSpPr>
        <p:spPr/>
        <p:txBody>
          <a:bodyPr/>
          <a:lstStyle>
            <a:lvl1pPr>
              <a:defRPr/>
            </a:lvl1pPr>
          </a:lstStyle>
          <a:p>
            <a:fld id="{CB93E425-0475-41AD-9E32-265E007941C1}" type="slidenum">
              <a:rPr lang="tr-TR">
                <a:solidFill>
                  <a:srgbClr val="000000"/>
                </a:solidFill>
              </a:rPr>
              <a:pPr/>
              <a:t>‹#›</a:t>
            </a:fld>
            <a:endParaRPr lang="tr-TR">
              <a:solidFill>
                <a:srgbClr val="000000"/>
              </a:solidFill>
            </a:endParaRPr>
          </a:p>
        </p:txBody>
      </p:sp>
    </p:spTree>
    <p:extLst>
      <p:ext uri="{BB962C8B-B14F-4D97-AF65-F5344CB8AC3E}">
        <p14:creationId xmlns:p14="http://schemas.microsoft.com/office/powerpoint/2010/main" val="2397844414"/>
      </p:ext>
    </p:extLst>
  </p:cSld>
  <p:clrMapOvr>
    <a:masterClrMapping/>
  </p:clrMapOvr>
  <p:transition>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fld id="{77DA84DD-54AA-4960-B2D8-4A1B33CF17A4}" type="datetime1">
              <a:rPr lang="tr-TR">
                <a:solidFill>
                  <a:srgbClr val="000000"/>
                </a:solidFill>
              </a:rPr>
              <a:pPr/>
              <a:t>9.03.2022</a:t>
            </a:fld>
            <a:endParaRPr lang="tr-TR">
              <a:solidFill>
                <a:srgbClr val="000000"/>
              </a:solidFill>
            </a:endParaRPr>
          </a:p>
        </p:txBody>
      </p:sp>
      <p:sp>
        <p:nvSpPr>
          <p:cNvPr id="5" name="4 Altbilgi Yer Tutucusu"/>
          <p:cNvSpPr>
            <a:spLocks noGrp="1"/>
          </p:cNvSpPr>
          <p:nvPr>
            <p:ph type="ftr" sz="quarter" idx="11"/>
          </p:nvPr>
        </p:nvSpPr>
        <p:spPr/>
        <p:txBody>
          <a:bodyPr/>
          <a:lstStyle>
            <a:lvl1pPr>
              <a:defRPr/>
            </a:lvl1pPr>
          </a:lstStyle>
          <a:p>
            <a:endParaRPr lang="tr-TR">
              <a:solidFill>
                <a:srgbClr val="000000"/>
              </a:solidFill>
            </a:endParaRPr>
          </a:p>
        </p:txBody>
      </p:sp>
      <p:sp>
        <p:nvSpPr>
          <p:cNvPr id="6" name="5 Slayt Numarası Yer Tutucusu"/>
          <p:cNvSpPr>
            <a:spLocks noGrp="1"/>
          </p:cNvSpPr>
          <p:nvPr>
            <p:ph type="sldNum" sz="quarter" idx="12"/>
          </p:nvPr>
        </p:nvSpPr>
        <p:spPr/>
        <p:txBody>
          <a:bodyPr/>
          <a:lstStyle>
            <a:lvl1pPr>
              <a:defRPr/>
            </a:lvl1pPr>
          </a:lstStyle>
          <a:p>
            <a:fld id="{2D6974BE-B5EC-4B81-86D1-636E9863F64C}" type="slidenum">
              <a:rPr lang="tr-TR">
                <a:solidFill>
                  <a:srgbClr val="000000"/>
                </a:solidFill>
              </a:rPr>
              <a:pPr/>
              <a:t>‹#›</a:t>
            </a:fld>
            <a:endParaRPr lang="tr-TR">
              <a:solidFill>
                <a:srgbClr val="000000"/>
              </a:solidFill>
            </a:endParaRPr>
          </a:p>
        </p:txBody>
      </p:sp>
    </p:spTree>
    <p:extLst>
      <p:ext uri="{BB962C8B-B14F-4D97-AF65-F5344CB8AC3E}">
        <p14:creationId xmlns:p14="http://schemas.microsoft.com/office/powerpoint/2010/main" val="4266499994"/>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837D74F1-88ED-4547-B57B-76CEEAC7CBDA}" type="datetimeFigureOut">
              <a:rPr lang="tr-TR" smtClean="0"/>
              <a:pPr/>
              <a:t>9.03.2022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0CC5590-9574-4B74-A1E2-7B4C3F66433E}"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837D74F1-88ED-4547-B57B-76CEEAC7CBDA}" type="datetimeFigureOut">
              <a:rPr lang="tr-TR" smtClean="0"/>
              <a:pPr/>
              <a:t>9.03.2022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0CC5590-9574-4B74-A1E2-7B4C3F66433E}"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837D74F1-88ED-4547-B57B-76CEEAC7CBDA}" type="datetimeFigureOut">
              <a:rPr lang="tr-TR" smtClean="0"/>
              <a:pPr/>
              <a:t>9.03.2022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C0CC5590-9574-4B74-A1E2-7B4C3F66433E}"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837D74F1-88ED-4547-B57B-76CEEAC7CBDA}" type="datetimeFigureOut">
              <a:rPr lang="tr-TR" smtClean="0"/>
              <a:pPr/>
              <a:t>9.03.2022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C0CC5590-9574-4B74-A1E2-7B4C3F66433E}"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837D74F1-88ED-4547-B57B-76CEEAC7CBDA}" type="datetimeFigureOut">
              <a:rPr lang="tr-TR" smtClean="0"/>
              <a:pPr/>
              <a:t>9.03.2022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C0CC5590-9574-4B74-A1E2-7B4C3F66433E}"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837D74F1-88ED-4547-B57B-76CEEAC7CBDA}" type="datetimeFigureOut">
              <a:rPr lang="tr-TR" smtClean="0"/>
              <a:pPr/>
              <a:t>9.03.2022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0CC5590-9574-4B74-A1E2-7B4C3F66433E}"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837D74F1-88ED-4547-B57B-76CEEAC7CBDA}" type="datetimeFigureOut">
              <a:rPr lang="tr-TR" smtClean="0"/>
              <a:pPr/>
              <a:t>9.03.2022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0CC5590-9574-4B74-A1E2-7B4C3F66433E}"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7D74F1-88ED-4547-B57B-76CEEAC7CBDA}" type="datetimeFigureOut">
              <a:rPr lang="tr-TR" smtClean="0"/>
              <a:pPr/>
              <a:t>9.03.2022</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CC5590-9574-4B74-A1E2-7B4C3F66433E}"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2846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2846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fld id="{167EBAD2-AAAC-4883-BD42-C060B2080EFF}" type="datetime1">
              <a:rPr lang="tr-TR">
                <a:solidFill>
                  <a:srgbClr val="000000"/>
                </a:solidFill>
              </a:rPr>
              <a:pPr fontAlgn="base">
                <a:spcBef>
                  <a:spcPct val="0"/>
                </a:spcBef>
                <a:spcAft>
                  <a:spcPct val="0"/>
                </a:spcAft>
              </a:pPr>
              <a:t>9.03.2022</a:t>
            </a:fld>
            <a:endParaRPr lang="tr-TR">
              <a:solidFill>
                <a:srgbClr val="000000"/>
              </a:solidFill>
            </a:endParaRPr>
          </a:p>
        </p:txBody>
      </p:sp>
      <p:sp>
        <p:nvSpPr>
          <p:cNvPr id="2846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tr-TR">
              <a:solidFill>
                <a:srgbClr val="000000"/>
              </a:solidFill>
            </a:endParaRPr>
          </a:p>
        </p:txBody>
      </p:sp>
      <p:sp>
        <p:nvSpPr>
          <p:cNvPr id="2846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DB76CEC0-3FFA-481C-9E9E-548244E66A74}" type="slidenum">
              <a:rPr lang="tr-TR">
                <a:solidFill>
                  <a:srgbClr val="000000"/>
                </a:solidFill>
              </a:rPr>
              <a:pPr fontAlgn="base">
                <a:spcBef>
                  <a:spcPct val="0"/>
                </a:spcBef>
                <a:spcAft>
                  <a:spcPct val="0"/>
                </a:spcAft>
              </a:pPr>
              <a:t>‹#›</a:t>
            </a:fld>
            <a:endParaRPr lang="tr-TR">
              <a:solidFill>
                <a:srgbClr val="000000"/>
              </a:solidFill>
            </a:endParaRPr>
          </a:p>
        </p:txBody>
      </p:sp>
    </p:spTree>
    <p:extLst>
      <p:ext uri="{BB962C8B-B14F-4D97-AF65-F5344CB8AC3E}">
        <p14:creationId xmlns:p14="http://schemas.microsoft.com/office/powerpoint/2010/main" val="24632824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dissolve/>
  </p:transition>
  <p:timing>
    <p:tnLst>
      <p:par>
        <p:cTn id="1" dur="indefinite" restart="never" nodeType="tmRoot"/>
      </p:par>
    </p:tnLst>
  </p:timing>
  <p:hf sldNum="0" hdr="0" ftr="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www.mudek.org.tr/tr/akredit/akredite2021.shtm" TargetMode="External"/><Relationship Id="rId2" Type="http://schemas.openxmlformats.org/officeDocument/2006/relationships/hyperlink" Target="https://epdad.org.tr/icerik/akredite-edilen-programlar" TargetMode="External"/><Relationship Id="rId1" Type="http://schemas.openxmlformats.org/officeDocument/2006/relationships/slideLayout" Target="../slideLayouts/slideLayout13.xml"/><Relationship Id="rId4" Type="http://schemas.openxmlformats.org/officeDocument/2006/relationships/hyperlink" Target="http://www.tepdad.org.tr/akredite-egitim-programlarinin-guncel-listesi"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yokak.gov.tr/akreditasyon-kuruluslari/tescil-suresi-devam-edenler" TargetMode="Externa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685800" y="2492177"/>
            <a:ext cx="7759700" cy="1872927"/>
          </a:xfrm>
          <a:solidFill>
            <a:schemeClr val="accent1"/>
          </a:solidFill>
          <a:ln cap="flat">
            <a:solidFill>
              <a:schemeClr val="tx2"/>
            </a:solidFill>
            <a:prstDash val="sysDot"/>
          </a:ln>
        </p:spPr>
        <p:txBody>
          <a:bodyPr/>
          <a:lstStyle/>
          <a:p>
            <a:r>
              <a:rPr lang="tr-TR" sz="2400" b="1" dirty="0" smtClean="0">
                <a:solidFill>
                  <a:schemeClr val="accent6"/>
                </a:solidFill>
                <a:latin typeface="Times New Roman" pitchFamily="18" charset="0"/>
                <a:cs typeface="Times New Roman" pitchFamily="18" charset="0"/>
              </a:rPr>
              <a:t>KALİTE YÖNETİMİ EL KİTABI</a:t>
            </a:r>
            <a:br>
              <a:rPr lang="tr-TR" sz="2400" b="1" dirty="0" smtClean="0">
                <a:solidFill>
                  <a:schemeClr val="accent6"/>
                </a:solidFill>
                <a:latin typeface="Times New Roman" pitchFamily="18" charset="0"/>
                <a:cs typeface="Times New Roman" pitchFamily="18" charset="0"/>
              </a:rPr>
            </a:br>
            <a:r>
              <a:rPr lang="tr-TR" sz="2400" b="1" dirty="0" smtClean="0">
                <a:solidFill>
                  <a:schemeClr val="accent6"/>
                </a:solidFill>
                <a:latin typeface="Times New Roman" pitchFamily="18" charset="0"/>
                <a:cs typeface="Times New Roman" pitchFamily="18" charset="0"/>
              </a:rPr>
              <a:t>PROGRAM AKREDİTASYONU</a:t>
            </a:r>
            <a:br>
              <a:rPr lang="tr-TR" sz="2400" b="1" dirty="0" smtClean="0">
                <a:solidFill>
                  <a:schemeClr val="accent6"/>
                </a:solidFill>
                <a:latin typeface="Times New Roman" pitchFamily="18" charset="0"/>
                <a:cs typeface="Times New Roman" pitchFamily="18" charset="0"/>
              </a:rPr>
            </a:br>
            <a:r>
              <a:rPr lang="tr-TR" sz="2400" b="1" dirty="0" smtClean="0">
                <a:solidFill>
                  <a:srgbClr val="C00000"/>
                </a:solidFill>
                <a:latin typeface="Times New Roman" pitchFamily="18" charset="0"/>
                <a:cs typeface="Times New Roman" pitchFamily="18" charset="0"/>
              </a:rPr>
              <a:t>BİLGİLENDİRME TOPLANTISI</a:t>
            </a:r>
            <a:br>
              <a:rPr lang="tr-TR" sz="2400" b="1" dirty="0" smtClean="0">
                <a:solidFill>
                  <a:srgbClr val="C00000"/>
                </a:solidFill>
                <a:latin typeface="Times New Roman" pitchFamily="18" charset="0"/>
                <a:cs typeface="Times New Roman" pitchFamily="18" charset="0"/>
              </a:rPr>
            </a:br>
            <a:r>
              <a:rPr lang="tr-TR" sz="2400" b="1" dirty="0" smtClean="0">
                <a:solidFill>
                  <a:srgbClr val="C00000"/>
                </a:solidFill>
                <a:latin typeface="Times New Roman" pitchFamily="18" charset="0"/>
                <a:cs typeface="Times New Roman" pitchFamily="18" charset="0"/>
              </a:rPr>
              <a:t>(SENATO SUNUMU)</a:t>
            </a:r>
            <a:br>
              <a:rPr lang="tr-TR" sz="2400" b="1" dirty="0" smtClean="0">
                <a:solidFill>
                  <a:srgbClr val="C00000"/>
                </a:solidFill>
                <a:latin typeface="Times New Roman" pitchFamily="18" charset="0"/>
                <a:cs typeface="Times New Roman" pitchFamily="18" charset="0"/>
              </a:rPr>
            </a:br>
            <a:r>
              <a:rPr lang="tr-TR" sz="2400" b="1" dirty="0" smtClean="0">
                <a:solidFill>
                  <a:schemeClr val="accent6"/>
                </a:solidFill>
                <a:latin typeface="Times New Roman" pitchFamily="18" charset="0"/>
                <a:cs typeface="Times New Roman" pitchFamily="18" charset="0"/>
              </a:rPr>
              <a:t>07.09.2021</a:t>
            </a:r>
            <a:endParaRPr lang="tr-TR" sz="2400" b="1" dirty="0">
              <a:solidFill>
                <a:schemeClr val="accent6"/>
              </a:solidFill>
              <a:latin typeface="Times New Roman" panose="02020603050405020304" pitchFamily="18" charset="0"/>
              <a:cs typeface="Times New Roman" panose="02020603050405020304" pitchFamily="18" charset="0"/>
            </a:endParaRPr>
          </a:p>
        </p:txBody>
      </p:sp>
      <p:sp>
        <p:nvSpPr>
          <p:cNvPr id="9" name="Rectangle 3"/>
          <p:cNvSpPr>
            <a:spLocks noGrp="1" noChangeArrowheads="1"/>
          </p:cNvSpPr>
          <p:nvPr>
            <p:ph type="subTitle" idx="1"/>
          </p:nvPr>
        </p:nvSpPr>
        <p:spPr>
          <a:xfrm>
            <a:off x="1547813" y="4508426"/>
            <a:ext cx="6897687" cy="576758"/>
          </a:xfrm>
        </p:spPr>
        <p:txBody>
          <a:bodyPr/>
          <a:lstStyle/>
          <a:p>
            <a:pPr algn="r">
              <a:lnSpc>
                <a:spcPct val="80000"/>
              </a:lnSpc>
            </a:pPr>
            <a:r>
              <a:rPr lang="tr-TR" sz="2000" b="1" dirty="0" smtClean="0">
                <a:solidFill>
                  <a:schemeClr val="accent6"/>
                </a:solidFill>
                <a:latin typeface="Times New Roman" pitchFamily="18" charset="0"/>
                <a:cs typeface="Times New Roman" pitchFamily="18" charset="0"/>
              </a:rPr>
              <a:t>Tokat </a:t>
            </a:r>
            <a:r>
              <a:rPr lang="tr-TR" sz="2000" b="1" dirty="0">
                <a:solidFill>
                  <a:schemeClr val="accent6"/>
                </a:solidFill>
                <a:latin typeface="Times New Roman" pitchFamily="18" charset="0"/>
                <a:cs typeface="Times New Roman" pitchFamily="18" charset="0"/>
              </a:rPr>
              <a:t>Gaziosmanpaşa Üniversitesi </a:t>
            </a:r>
            <a:r>
              <a:rPr lang="tr-TR" sz="2000" b="1" dirty="0" smtClean="0">
                <a:solidFill>
                  <a:schemeClr val="accent6"/>
                </a:solidFill>
                <a:latin typeface="Times New Roman" pitchFamily="18" charset="0"/>
                <a:cs typeface="Times New Roman" pitchFamily="18" charset="0"/>
              </a:rPr>
              <a:t>Kalite Koordinatörlüğü</a:t>
            </a:r>
            <a:endParaRPr lang="tr-TR" sz="2000" b="1" i="1" dirty="0">
              <a:solidFill>
                <a:schemeClr val="accent6"/>
              </a:solidFill>
            </a:endParaRPr>
          </a:p>
        </p:txBody>
      </p:sp>
      <p:pic>
        <p:nvPicPr>
          <p:cNvPr id="1026" name="Picture 2" descr="https://www.gop.edu.tr/depo/menuler/birim_32/logolar_283/html_icerik/images/TOGU(yuvarla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1706" y="260648"/>
            <a:ext cx="1946398" cy="1931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077176"/>
      </p:ext>
    </p:extLst>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200" b="1" dirty="0" smtClean="0">
                <a:solidFill>
                  <a:schemeClr val="accent6"/>
                </a:solidFill>
                <a:latin typeface="Times New Roman" pitchFamily="18" charset="0"/>
                <a:cs typeface="Times New Roman" pitchFamily="18" charset="0"/>
              </a:rPr>
              <a:t>Akreditasyon Çalışmaları</a:t>
            </a:r>
            <a:endParaRPr lang="tr-TR" sz="3200" b="1" dirty="0">
              <a:solidFill>
                <a:schemeClr val="accent6"/>
              </a:solidFill>
              <a:latin typeface="Times New Roman" pitchFamily="18" charset="0"/>
              <a:cs typeface="Times New Roman" pitchFamily="18" charset="0"/>
            </a:endParaRPr>
          </a:p>
        </p:txBody>
      </p:sp>
      <p:pic>
        <p:nvPicPr>
          <p:cNvPr id="4" name="Resim 3"/>
          <p:cNvPicPr>
            <a:picLocks noChangeAspect="1"/>
          </p:cNvPicPr>
          <p:nvPr/>
        </p:nvPicPr>
        <p:blipFill rotWithShape="1">
          <a:blip r:embed="rId2"/>
          <a:srcRect l="4325" t="20601" r="9838" b="14800"/>
          <a:stretch/>
        </p:blipFill>
        <p:spPr>
          <a:xfrm>
            <a:off x="179512" y="1417638"/>
            <a:ext cx="8856984" cy="5107706"/>
          </a:xfrm>
          <a:prstGeom prst="rect">
            <a:avLst/>
          </a:prstGeom>
        </p:spPr>
      </p:pic>
    </p:spTree>
    <p:extLst>
      <p:ext uri="{BB962C8B-B14F-4D97-AF65-F5344CB8AC3E}">
        <p14:creationId xmlns:p14="http://schemas.microsoft.com/office/powerpoint/2010/main" val="1205783007"/>
      </p:ext>
    </p:extLst>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200" b="1" dirty="0" smtClean="0">
                <a:solidFill>
                  <a:schemeClr val="accent6"/>
                </a:solidFill>
                <a:latin typeface="Times New Roman" pitchFamily="18" charset="0"/>
                <a:cs typeface="Times New Roman" pitchFamily="18" charset="0"/>
              </a:rPr>
              <a:t>Akreditasyon Çalışmaları</a:t>
            </a:r>
            <a:endParaRPr lang="tr-TR" sz="3200" b="1" dirty="0">
              <a:solidFill>
                <a:schemeClr val="accent6"/>
              </a:solidFill>
              <a:latin typeface="Times New Roman" pitchFamily="18" charset="0"/>
              <a:cs typeface="Times New Roman" pitchFamily="18" charset="0"/>
            </a:endParaRPr>
          </a:p>
        </p:txBody>
      </p:sp>
      <p:pic>
        <p:nvPicPr>
          <p:cNvPr id="5" name="Resim 4"/>
          <p:cNvPicPr>
            <a:picLocks noChangeAspect="1"/>
          </p:cNvPicPr>
          <p:nvPr/>
        </p:nvPicPr>
        <p:blipFill rotWithShape="1">
          <a:blip r:embed="rId2"/>
          <a:srcRect l="9470" t="29399" r="16506" b="27201"/>
          <a:stretch/>
        </p:blipFill>
        <p:spPr>
          <a:xfrm>
            <a:off x="323528" y="1417638"/>
            <a:ext cx="8136904" cy="4891682"/>
          </a:xfrm>
          <a:prstGeom prst="rect">
            <a:avLst/>
          </a:prstGeom>
        </p:spPr>
      </p:pic>
    </p:spTree>
    <p:extLst>
      <p:ext uri="{BB962C8B-B14F-4D97-AF65-F5344CB8AC3E}">
        <p14:creationId xmlns:p14="http://schemas.microsoft.com/office/powerpoint/2010/main" val="3528295115"/>
      </p:ext>
    </p:extLst>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200" b="1" dirty="0" smtClean="0">
                <a:solidFill>
                  <a:schemeClr val="accent6"/>
                </a:solidFill>
                <a:latin typeface="Times New Roman" pitchFamily="18" charset="0"/>
                <a:cs typeface="Times New Roman" pitchFamily="18" charset="0"/>
              </a:rPr>
              <a:t>Akreditasyon Çalışmaları</a:t>
            </a:r>
            <a:endParaRPr lang="tr-TR" sz="3200" b="1" dirty="0">
              <a:solidFill>
                <a:schemeClr val="accent6"/>
              </a:solidFill>
              <a:latin typeface="Times New Roman" pitchFamily="18" charset="0"/>
              <a:cs typeface="Times New Roman" pitchFamily="18" charset="0"/>
            </a:endParaRPr>
          </a:p>
        </p:txBody>
      </p:sp>
      <p:pic>
        <p:nvPicPr>
          <p:cNvPr id="3" name="Resim 2"/>
          <p:cNvPicPr>
            <a:picLocks noChangeAspect="1"/>
          </p:cNvPicPr>
          <p:nvPr/>
        </p:nvPicPr>
        <p:blipFill rotWithShape="1">
          <a:blip r:embed="rId2"/>
          <a:srcRect l="3161" t="26347" r="18090" b="9254"/>
          <a:stretch/>
        </p:blipFill>
        <p:spPr>
          <a:xfrm>
            <a:off x="323528" y="1417638"/>
            <a:ext cx="8208912" cy="5035698"/>
          </a:xfrm>
          <a:prstGeom prst="rect">
            <a:avLst/>
          </a:prstGeom>
        </p:spPr>
      </p:pic>
    </p:spTree>
    <p:extLst>
      <p:ext uri="{BB962C8B-B14F-4D97-AF65-F5344CB8AC3E}">
        <p14:creationId xmlns:p14="http://schemas.microsoft.com/office/powerpoint/2010/main" val="1338014850"/>
      </p:ext>
    </p:extLst>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200" b="1" dirty="0" smtClean="0">
                <a:solidFill>
                  <a:schemeClr val="accent6"/>
                </a:solidFill>
                <a:latin typeface="Times New Roman" pitchFamily="18" charset="0"/>
                <a:cs typeface="Times New Roman" pitchFamily="18" charset="0"/>
              </a:rPr>
              <a:t>Akreditasyon Çalışmaları</a:t>
            </a:r>
            <a:endParaRPr lang="tr-TR" sz="3200" b="1" dirty="0">
              <a:solidFill>
                <a:schemeClr val="accent6"/>
              </a:solidFill>
              <a:latin typeface="Times New Roman" pitchFamily="18" charset="0"/>
              <a:cs typeface="Times New Roman" pitchFamily="18" charset="0"/>
            </a:endParaRPr>
          </a:p>
        </p:txBody>
      </p:sp>
      <p:sp>
        <p:nvSpPr>
          <p:cNvPr id="6" name="2 İçerik Yer Tutucusu"/>
          <p:cNvSpPr>
            <a:spLocks noGrp="1"/>
          </p:cNvSpPr>
          <p:nvPr>
            <p:ph idx="1"/>
          </p:nvPr>
        </p:nvSpPr>
        <p:spPr>
          <a:xfrm>
            <a:off x="457200" y="1600200"/>
            <a:ext cx="8229600" cy="4525963"/>
          </a:xfrm>
        </p:spPr>
        <p:txBody>
          <a:bodyPr/>
          <a:lstStyle/>
          <a:p>
            <a:pPr>
              <a:buNone/>
            </a:pPr>
            <a:r>
              <a:rPr lang="tr-TR" dirty="0" smtClean="0">
                <a:latin typeface="Times New Roman" pitchFamily="18" charset="0"/>
                <a:cs typeface="Times New Roman" pitchFamily="18" charset="0"/>
              </a:rPr>
              <a:t>	</a:t>
            </a:r>
            <a:r>
              <a:rPr lang="tr-TR" dirty="0" smtClean="0">
                <a:solidFill>
                  <a:srgbClr val="C00000"/>
                </a:solidFill>
                <a:latin typeface="Times New Roman" pitchFamily="18" charset="0"/>
                <a:cs typeface="Times New Roman" pitchFamily="18" charset="0"/>
              </a:rPr>
              <a:t>Akredite Olan Program Örnekleri</a:t>
            </a:r>
          </a:p>
          <a:p>
            <a:pPr>
              <a:buClr>
                <a:srgbClr val="C00000"/>
              </a:buClr>
              <a:buFont typeface="Wingdings" panose="05000000000000000000" pitchFamily="2" charset="2"/>
              <a:buChar char="v"/>
            </a:pPr>
            <a:r>
              <a:rPr lang="tr-TR" sz="2800" dirty="0">
                <a:latin typeface="Times New Roman" pitchFamily="18" charset="0"/>
                <a:cs typeface="Times New Roman" pitchFamily="18" charset="0"/>
                <a:hlinkClick r:id="rId2"/>
              </a:rPr>
              <a:t>EPDAD - Öğretmenlik Eğitim Programları Değerlendirme ve Akreditasyon </a:t>
            </a:r>
            <a:r>
              <a:rPr lang="tr-TR" sz="2800" dirty="0" smtClean="0">
                <a:latin typeface="Times New Roman" pitchFamily="18" charset="0"/>
                <a:cs typeface="Times New Roman" pitchFamily="18" charset="0"/>
                <a:hlinkClick r:id="rId2"/>
              </a:rPr>
              <a:t>Derneği</a:t>
            </a:r>
            <a:endParaRPr lang="tr-TR" sz="2800" dirty="0" smtClean="0">
              <a:latin typeface="Times New Roman" pitchFamily="18" charset="0"/>
              <a:cs typeface="Times New Roman" pitchFamily="18" charset="0"/>
            </a:endParaRPr>
          </a:p>
          <a:p>
            <a:pPr>
              <a:buClr>
                <a:srgbClr val="C00000"/>
              </a:buClr>
              <a:buFont typeface="Wingdings" panose="05000000000000000000" pitchFamily="2" charset="2"/>
              <a:buChar char="v"/>
            </a:pPr>
            <a:r>
              <a:rPr lang="tr-TR" sz="2800" dirty="0">
                <a:latin typeface="Times New Roman" pitchFamily="18" charset="0"/>
                <a:cs typeface="Times New Roman" pitchFamily="18" charset="0"/>
                <a:hlinkClick r:id="rId3"/>
              </a:rPr>
              <a:t>MÜDEK - Mühendislik Eğitim Programları Değerlendirme ve Akreditasyon </a:t>
            </a:r>
            <a:r>
              <a:rPr lang="tr-TR" sz="2800" dirty="0" smtClean="0">
                <a:latin typeface="Times New Roman" pitchFamily="18" charset="0"/>
                <a:cs typeface="Times New Roman" pitchFamily="18" charset="0"/>
                <a:hlinkClick r:id="rId3"/>
              </a:rPr>
              <a:t>Derneği</a:t>
            </a:r>
            <a:endParaRPr lang="tr-TR" sz="2800" dirty="0" smtClean="0">
              <a:latin typeface="Times New Roman" pitchFamily="18" charset="0"/>
              <a:cs typeface="Times New Roman" pitchFamily="18" charset="0"/>
            </a:endParaRPr>
          </a:p>
          <a:p>
            <a:pPr>
              <a:buClr>
                <a:srgbClr val="C00000"/>
              </a:buClr>
              <a:buFont typeface="Wingdings" panose="05000000000000000000" pitchFamily="2" charset="2"/>
              <a:buChar char="v"/>
            </a:pPr>
            <a:r>
              <a:rPr lang="tr-TR" sz="2800" dirty="0" smtClean="0">
                <a:latin typeface="Times New Roman" pitchFamily="18" charset="0"/>
                <a:cs typeface="Times New Roman" pitchFamily="18" charset="0"/>
                <a:hlinkClick r:id="rId4"/>
              </a:rPr>
              <a:t>TEPDAD - </a:t>
            </a:r>
            <a:r>
              <a:rPr lang="tr-TR" sz="2800" dirty="0">
                <a:hlinkClick r:id="rId4"/>
              </a:rPr>
              <a:t>Tıp Eğitimi Programlarını Değerlendirme ve Akreditasyon </a:t>
            </a:r>
            <a:r>
              <a:rPr lang="tr-TR" sz="2800" dirty="0" smtClean="0">
                <a:hlinkClick r:id="rId4"/>
              </a:rPr>
              <a:t>Derneği</a:t>
            </a:r>
            <a:endParaRPr lang="tr-TR" sz="2800" dirty="0">
              <a:latin typeface="Times New Roman" pitchFamily="18" charset="0"/>
              <a:cs typeface="Times New Roman" pitchFamily="18" charset="0"/>
            </a:endParaRPr>
          </a:p>
        </p:txBody>
      </p:sp>
    </p:spTree>
    <p:extLst>
      <p:ext uri="{BB962C8B-B14F-4D97-AF65-F5344CB8AC3E}">
        <p14:creationId xmlns:p14="http://schemas.microsoft.com/office/powerpoint/2010/main" val="2949348060"/>
      </p:ext>
    </p:extLst>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200" b="1" dirty="0" smtClean="0">
                <a:solidFill>
                  <a:schemeClr val="accent6"/>
                </a:solidFill>
                <a:latin typeface="Times New Roman" pitchFamily="18" charset="0"/>
                <a:cs typeface="Times New Roman" pitchFamily="18" charset="0"/>
              </a:rPr>
              <a:t>Akreditasyon Çalışmaları</a:t>
            </a:r>
            <a:endParaRPr lang="tr-TR" sz="3200" b="1" dirty="0">
              <a:solidFill>
                <a:schemeClr val="accent6"/>
              </a:solidFill>
              <a:latin typeface="Times New Roman" pitchFamily="18" charset="0"/>
              <a:cs typeface="Times New Roman" pitchFamily="18" charset="0"/>
            </a:endParaRPr>
          </a:p>
        </p:txBody>
      </p:sp>
      <p:sp>
        <p:nvSpPr>
          <p:cNvPr id="6" name="2 İçerik Yer Tutucusu"/>
          <p:cNvSpPr>
            <a:spLocks noGrp="1"/>
          </p:cNvSpPr>
          <p:nvPr>
            <p:ph idx="1"/>
          </p:nvPr>
        </p:nvSpPr>
        <p:spPr>
          <a:xfrm>
            <a:off x="457200" y="1268760"/>
            <a:ext cx="8229600" cy="532656"/>
          </a:xfrm>
        </p:spPr>
        <p:txBody>
          <a:bodyPr/>
          <a:lstStyle/>
          <a:p>
            <a:pPr>
              <a:buNone/>
            </a:pPr>
            <a:r>
              <a:rPr lang="tr-TR" dirty="0" smtClean="0">
                <a:latin typeface="Times New Roman" pitchFamily="18" charset="0"/>
                <a:cs typeface="Times New Roman" pitchFamily="18" charset="0"/>
              </a:rPr>
              <a:t>	</a:t>
            </a:r>
            <a:r>
              <a:rPr lang="tr-TR" dirty="0" smtClean="0">
                <a:solidFill>
                  <a:srgbClr val="C00000"/>
                </a:solidFill>
                <a:latin typeface="Times New Roman" pitchFamily="18" charset="0"/>
                <a:cs typeface="Times New Roman" pitchFamily="18" charset="0"/>
              </a:rPr>
              <a:t>Akredite Olan Program Sayıları</a:t>
            </a:r>
          </a:p>
        </p:txBody>
      </p:sp>
      <p:graphicFrame>
        <p:nvGraphicFramePr>
          <p:cNvPr id="3" name="Tablo 2"/>
          <p:cNvGraphicFramePr>
            <a:graphicFrameLocks noGrp="1"/>
          </p:cNvGraphicFramePr>
          <p:nvPr>
            <p:extLst>
              <p:ext uri="{D42A27DB-BD31-4B8C-83A1-F6EECF244321}">
                <p14:modId xmlns:p14="http://schemas.microsoft.com/office/powerpoint/2010/main" val="490901402"/>
              </p:ext>
            </p:extLst>
          </p:nvPr>
        </p:nvGraphicFramePr>
        <p:xfrm>
          <a:off x="395537" y="1988841"/>
          <a:ext cx="8280919" cy="3456383"/>
        </p:xfrm>
        <a:graphic>
          <a:graphicData uri="http://schemas.openxmlformats.org/drawingml/2006/table">
            <a:tbl>
              <a:tblPr firstRow="1" bandRow="1">
                <a:tableStyleId>{3C2FFA5D-87B4-456A-9821-1D502468CF0F}</a:tableStyleId>
              </a:tblPr>
              <a:tblGrid>
                <a:gridCol w="2995226"/>
                <a:gridCol w="1057139"/>
                <a:gridCol w="1042813"/>
                <a:gridCol w="1154227"/>
                <a:gridCol w="1154227"/>
                <a:gridCol w="877287"/>
              </a:tblGrid>
              <a:tr h="493769">
                <a:tc>
                  <a:txBody>
                    <a:bodyPr/>
                    <a:lstStyle/>
                    <a:p>
                      <a:r>
                        <a:rPr lang="tr-TR" dirty="0" err="1" smtClean="0">
                          <a:solidFill>
                            <a:schemeClr val="accent6"/>
                          </a:solidFill>
                        </a:rPr>
                        <a:t>Akreditsyon</a:t>
                      </a:r>
                      <a:r>
                        <a:rPr lang="tr-TR" dirty="0" smtClean="0">
                          <a:solidFill>
                            <a:schemeClr val="accent6"/>
                          </a:solidFill>
                        </a:rPr>
                        <a:t> Kurumu</a:t>
                      </a:r>
                      <a:endParaRPr lang="tr-TR" dirty="0">
                        <a:solidFill>
                          <a:schemeClr val="accent6"/>
                        </a:solidFill>
                      </a:endParaRPr>
                    </a:p>
                  </a:txBody>
                  <a:tcPr/>
                </a:tc>
                <a:tc>
                  <a:txBody>
                    <a:bodyPr/>
                    <a:lstStyle/>
                    <a:p>
                      <a:pPr algn="ctr"/>
                      <a:r>
                        <a:rPr lang="tr-TR" dirty="0" smtClean="0">
                          <a:solidFill>
                            <a:schemeClr val="accent6"/>
                          </a:solidFill>
                        </a:rPr>
                        <a:t>2016</a:t>
                      </a:r>
                      <a:endParaRPr lang="tr-TR" dirty="0">
                        <a:solidFill>
                          <a:schemeClr val="accent6"/>
                        </a:solidFill>
                      </a:endParaRPr>
                    </a:p>
                  </a:txBody>
                  <a:tcPr/>
                </a:tc>
                <a:tc>
                  <a:txBody>
                    <a:bodyPr/>
                    <a:lstStyle/>
                    <a:p>
                      <a:pPr algn="ctr"/>
                      <a:r>
                        <a:rPr lang="tr-TR" dirty="0" smtClean="0">
                          <a:solidFill>
                            <a:schemeClr val="accent6"/>
                          </a:solidFill>
                        </a:rPr>
                        <a:t>2017</a:t>
                      </a:r>
                      <a:endParaRPr lang="tr-TR" dirty="0">
                        <a:solidFill>
                          <a:schemeClr val="accent6"/>
                        </a:solidFill>
                      </a:endParaRPr>
                    </a:p>
                  </a:txBody>
                  <a:tcPr/>
                </a:tc>
                <a:tc>
                  <a:txBody>
                    <a:bodyPr/>
                    <a:lstStyle/>
                    <a:p>
                      <a:pPr algn="ctr"/>
                      <a:r>
                        <a:rPr lang="tr-TR" dirty="0" smtClean="0">
                          <a:solidFill>
                            <a:schemeClr val="accent6"/>
                          </a:solidFill>
                        </a:rPr>
                        <a:t>2018</a:t>
                      </a:r>
                      <a:endParaRPr lang="tr-TR" dirty="0">
                        <a:solidFill>
                          <a:schemeClr val="accent6"/>
                        </a:solidFill>
                      </a:endParaRPr>
                    </a:p>
                  </a:txBody>
                  <a:tcPr/>
                </a:tc>
                <a:tc>
                  <a:txBody>
                    <a:bodyPr/>
                    <a:lstStyle/>
                    <a:p>
                      <a:pPr algn="ctr"/>
                      <a:r>
                        <a:rPr lang="tr-TR" dirty="0" smtClean="0">
                          <a:solidFill>
                            <a:schemeClr val="accent6"/>
                          </a:solidFill>
                        </a:rPr>
                        <a:t>2019</a:t>
                      </a:r>
                      <a:endParaRPr lang="tr-TR" dirty="0">
                        <a:solidFill>
                          <a:schemeClr val="accent6"/>
                        </a:solidFill>
                      </a:endParaRPr>
                    </a:p>
                  </a:txBody>
                  <a:tcPr/>
                </a:tc>
                <a:tc>
                  <a:txBody>
                    <a:bodyPr/>
                    <a:lstStyle/>
                    <a:p>
                      <a:pPr algn="ctr"/>
                      <a:r>
                        <a:rPr lang="tr-TR" dirty="0" smtClean="0">
                          <a:solidFill>
                            <a:schemeClr val="accent6"/>
                          </a:solidFill>
                        </a:rPr>
                        <a:t>2021</a:t>
                      </a:r>
                      <a:endParaRPr lang="tr-TR" dirty="0">
                        <a:solidFill>
                          <a:schemeClr val="accent6"/>
                        </a:solidFill>
                      </a:endParaRPr>
                    </a:p>
                  </a:txBody>
                  <a:tcPr/>
                </a:tc>
              </a:tr>
              <a:tr h="493769">
                <a:tc>
                  <a:txBody>
                    <a:bodyPr/>
                    <a:lstStyle/>
                    <a:p>
                      <a:r>
                        <a:rPr lang="tr-TR" dirty="0" smtClean="0"/>
                        <a:t>EPDAD (Eğitim)</a:t>
                      </a:r>
                      <a:endParaRPr lang="tr-TR" dirty="0"/>
                    </a:p>
                  </a:txBody>
                  <a:tcPr/>
                </a:tc>
                <a:tc>
                  <a:txBody>
                    <a:bodyPr/>
                    <a:lstStyle/>
                    <a:p>
                      <a:pPr algn="ctr"/>
                      <a:r>
                        <a:rPr lang="tr-TR" dirty="0" smtClean="0"/>
                        <a:t>-</a:t>
                      </a:r>
                      <a:endParaRPr lang="tr-TR" dirty="0"/>
                    </a:p>
                  </a:txBody>
                  <a:tcPr/>
                </a:tc>
                <a:tc>
                  <a:txBody>
                    <a:bodyPr/>
                    <a:lstStyle/>
                    <a:p>
                      <a:pPr algn="ctr"/>
                      <a:r>
                        <a:rPr lang="tr-TR" dirty="0" smtClean="0"/>
                        <a:t>-</a:t>
                      </a:r>
                      <a:endParaRPr lang="tr-TR" dirty="0"/>
                    </a:p>
                  </a:txBody>
                  <a:tcPr/>
                </a:tc>
                <a:tc>
                  <a:txBody>
                    <a:bodyPr/>
                    <a:lstStyle/>
                    <a:p>
                      <a:pPr algn="ctr"/>
                      <a:r>
                        <a:rPr lang="tr-TR" dirty="0" smtClean="0"/>
                        <a:t>3</a:t>
                      </a:r>
                      <a:endParaRPr lang="tr-TR" dirty="0"/>
                    </a:p>
                  </a:txBody>
                  <a:tcPr/>
                </a:tc>
                <a:tc>
                  <a:txBody>
                    <a:bodyPr/>
                    <a:lstStyle/>
                    <a:p>
                      <a:pPr algn="ctr"/>
                      <a:r>
                        <a:rPr lang="tr-TR" dirty="0" smtClean="0"/>
                        <a:t>28</a:t>
                      </a:r>
                      <a:endParaRPr lang="tr-TR" dirty="0"/>
                    </a:p>
                  </a:txBody>
                  <a:tcPr/>
                </a:tc>
                <a:tc>
                  <a:txBody>
                    <a:bodyPr/>
                    <a:lstStyle/>
                    <a:p>
                      <a:pPr algn="ctr"/>
                      <a:r>
                        <a:rPr lang="tr-TR" dirty="0" smtClean="0"/>
                        <a:t>116</a:t>
                      </a:r>
                      <a:endParaRPr lang="tr-TR" dirty="0"/>
                    </a:p>
                  </a:txBody>
                  <a:tcPr/>
                </a:tc>
              </a:tr>
              <a:tr h="493769">
                <a:tc>
                  <a:txBody>
                    <a:bodyPr/>
                    <a:lstStyle/>
                    <a:p>
                      <a:r>
                        <a:rPr lang="tr-TR" dirty="0" smtClean="0"/>
                        <a:t>TEPDAD (Tıp)</a:t>
                      </a:r>
                      <a:endParaRPr lang="tr-TR" dirty="0"/>
                    </a:p>
                  </a:txBody>
                  <a:tcPr/>
                </a:tc>
                <a:tc>
                  <a:txBody>
                    <a:bodyPr/>
                    <a:lstStyle/>
                    <a:p>
                      <a:pPr algn="ctr"/>
                      <a:r>
                        <a:rPr lang="tr-TR" dirty="0" smtClean="0"/>
                        <a:t>24</a:t>
                      </a:r>
                      <a:endParaRPr lang="tr-TR" dirty="0"/>
                    </a:p>
                  </a:txBody>
                  <a:tcPr/>
                </a:tc>
                <a:tc>
                  <a:txBody>
                    <a:bodyPr/>
                    <a:lstStyle/>
                    <a:p>
                      <a:pPr algn="ctr"/>
                      <a:r>
                        <a:rPr lang="tr-TR" dirty="0" smtClean="0"/>
                        <a:t>26</a:t>
                      </a:r>
                      <a:endParaRPr lang="tr-TR" dirty="0"/>
                    </a:p>
                  </a:txBody>
                  <a:tcPr/>
                </a:tc>
                <a:tc>
                  <a:txBody>
                    <a:bodyPr/>
                    <a:lstStyle/>
                    <a:p>
                      <a:pPr algn="ctr"/>
                      <a:r>
                        <a:rPr lang="tr-TR" dirty="0" smtClean="0"/>
                        <a:t>24</a:t>
                      </a:r>
                      <a:endParaRPr lang="tr-TR" dirty="0"/>
                    </a:p>
                  </a:txBody>
                  <a:tcPr/>
                </a:tc>
                <a:tc>
                  <a:txBody>
                    <a:bodyPr/>
                    <a:lstStyle/>
                    <a:p>
                      <a:pPr algn="ctr"/>
                      <a:r>
                        <a:rPr lang="tr-TR" dirty="0" smtClean="0"/>
                        <a:t>32</a:t>
                      </a:r>
                      <a:endParaRPr lang="tr-TR" dirty="0"/>
                    </a:p>
                  </a:txBody>
                  <a:tcPr/>
                </a:tc>
                <a:tc>
                  <a:txBody>
                    <a:bodyPr/>
                    <a:lstStyle/>
                    <a:p>
                      <a:pPr algn="ctr"/>
                      <a:r>
                        <a:rPr lang="tr-TR" dirty="0" smtClean="0"/>
                        <a:t>41</a:t>
                      </a:r>
                      <a:endParaRPr lang="tr-TR" dirty="0"/>
                    </a:p>
                  </a:txBody>
                  <a:tcPr/>
                </a:tc>
              </a:tr>
              <a:tr h="493769">
                <a:tc>
                  <a:txBody>
                    <a:bodyPr/>
                    <a:lstStyle/>
                    <a:p>
                      <a:r>
                        <a:rPr lang="tr-TR" dirty="0" smtClean="0"/>
                        <a:t>FEDEK (Fen-Edebiyat)</a:t>
                      </a:r>
                      <a:endParaRPr lang="tr-TR" dirty="0"/>
                    </a:p>
                  </a:txBody>
                  <a:tcPr/>
                </a:tc>
                <a:tc>
                  <a:txBody>
                    <a:bodyPr/>
                    <a:lstStyle/>
                    <a:p>
                      <a:pPr algn="ctr"/>
                      <a:r>
                        <a:rPr lang="tr-TR" dirty="0" smtClean="0"/>
                        <a:t>50</a:t>
                      </a:r>
                      <a:endParaRPr lang="tr-TR" dirty="0"/>
                    </a:p>
                  </a:txBody>
                  <a:tcPr/>
                </a:tc>
                <a:tc>
                  <a:txBody>
                    <a:bodyPr/>
                    <a:lstStyle/>
                    <a:p>
                      <a:pPr algn="ctr"/>
                      <a:r>
                        <a:rPr lang="tr-TR" dirty="0" smtClean="0"/>
                        <a:t>66</a:t>
                      </a:r>
                      <a:endParaRPr lang="tr-TR" dirty="0"/>
                    </a:p>
                  </a:txBody>
                  <a:tcPr/>
                </a:tc>
                <a:tc>
                  <a:txBody>
                    <a:bodyPr/>
                    <a:lstStyle/>
                    <a:p>
                      <a:pPr algn="ctr"/>
                      <a:r>
                        <a:rPr lang="tr-TR" dirty="0" smtClean="0"/>
                        <a:t>84</a:t>
                      </a:r>
                      <a:endParaRPr lang="tr-TR" dirty="0"/>
                    </a:p>
                  </a:txBody>
                  <a:tcPr/>
                </a:tc>
                <a:tc>
                  <a:txBody>
                    <a:bodyPr/>
                    <a:lstStyle/>
                    <a:p>
                      <a:pPr algn="ctr"/>
                      <a:r>
                        <a:rPr lang="tr-TR" dirty="0" smtClean="0"/>
                        <a:t>108</a:t>
                      </a:r>
                      <a:endParaRPr lang="tr-TR" dirty="0"/>
                    </a:p>
                  </a:txBody>
                  <a:tcPr/>
                </a:tc>
                <a:tc>
                  <a:txBody>
                    <a:bodyPr/>
                    <a:lstStyle/>
                    <a:p>
                      <a:pPr algn="ctr"/>
                      <a:r>
                        <a:rPr lang="tr-TR" dirty="0" smtClean="0"/>
                        <a:t>155</a:t>
                      </a:r>
                      <a:endParaRPr lang="tr-TR" dirty="0"/>
                    </a:p>
                  </a:txBody>
                  <a:tcPr/>
                </a:tc>
              </a:tr>
              <a:tr h="493769">
                <a:tc>
                  <a:txBody>
                    <a:bodyPr/>
                    <a:lstStyle/>
                    <a:p>
                      <a:r>
                        <a:rPr lang="tr-TR" dirty="0" smtClean="0"/>
                        <a:t>HEPDAK (Hemşirelik)</a:t>
                      </a:r>
                      <a:endParaRPr lang="tr-TR" dirty="0"/>
                    </a:p>
                  </a:txBody>
                  <a:tcPr/>
                </a:tc>
                <a:tc>
                  <a:txBody>
                    <a:bodyPr/>
                    <a:lstStyle/>
                    <a:p>
                      <a:pPr algn="ctr"/>
                      <a:r>
                        <a:rPr lang="tr-TR" dirty="0" smtClean="0"/>
                        <a:t>-</a:t>
                      </a:r>
                      <a:endParaRPr lang="tr-TR" dirty="0"/>
                    </a:p>
                  </a:txBody>
                  <a:tcPr/>
                </a:tc>
                <a:tc>
                  <a:txBody>
                    <a:bodyPr/>
                    <a:lstStyle/>
                    <a:p>
                      <a:pPr algn="ctr"/>
                      <a:r>
                        <a:rPr lang="tr-TR" dirty="0" smtClean="0"/>
                        <a:t>4</a:t>
                      </a:r>
                      <a:endParaRPr lang="tr-TR" dirty="0"/>
                    </a:p>
                  </a:txBody>
                  <a:tcPr/>
                </a:tc>
                <a:tc>
                  <a:txBody>
                    <a:bodyPr/>
                    <a:lstStyle/>
                    <a:p>
                      <a:pPr algn="ctr"/>
                      <a:r>
                        <a:rPr lang="tr-TR" dirty="0" smtClean="0"/>
                        <a:t>6</a:t>
                      </a:r>
                      <a:endParaRPr lang="tr-TR" dirty="0"/>
                    </a:p>
                  </a:txBody>
                  <a:tcPr/>
                </a:tc>
                <a:tc>
                  <a:txBody>
                    <a:bodyPr/>
                    <a:lstStyle/>
                    <a:p>
                      <a:pPr algn="ctr"/>
                      <a:r>
                        <a:rPr lang="tr-TR" dirty="0" smtClean="0"/>
                        <a:t>8</a:t>
                      </a:r>
                      <a:endParaRPr lang="tr-TR" dirty="0"/>
                    </a:p>
                  </a:txBody>
                  <a:tcPr/>
                </a:tc>
                <a:tc>
                  <a:txBody>
                    <a:bodyPr/>
                    <a:lstStyle/>
                    <a:p>
                      <a:pPr algn="ctr"/>
                      <a:r>
                        <a:rPr lang="tr-TR" dirty="0" smtClean="0"/>
                        <a:t>11</a:t>
                      </a:r>
                      <a:endParaRPr lang="tr-TR" dirty="0"/>
                    </a:p>
                  </a:txBody>
                  <a:tcPr/>
                </a:tc>
              </a:tr>
              <a:tr h="493769">
                <a:tc>
                  <a:txBody>
                    <a:bodyPr/>
                    <a:lstStyle/>
                    <a:p>
                      <a:r>
                        <a:rPr lang="tr-TR" dirty="0" smtClean="0"/>
                        <a:t>MÜDEK (Mühendislik)</a:t>
                      </a:r>
                      <a:endParaRPr lang="tr-TR" dirty="0"/>
                    </a:p>
                  </a:txBody>
                  <a:tcPr/>
                </a:tc>
                <a:tc>
                  <a:txBody>
                    <a:bodyPr/>
                    <a:lstStyle/>
                    <a:p>
                      <a:pPr algn="ctr"/>
                      <a:r>
                        <a:rPr lang="tr-TR" dirty="0" smtClean="0"/>
                        <a:t>180</a:t>
                      </a:r>
                      <a:endParaRPr lang="tr-TR" dirty="0"/>
                    </a:p>
                  </a:txBody>
                  <a:tcPr/>
                </a:tc>
                <a:tc>
                  <a:txBody>
                    <a:bodyPr/>
                    <a:lstStyle/>
                    <a:p>
                      <a:pPr algn="ctr"/>
                      <a:r>
                        <a:rPr lang="tr-TR" dirty="0" smtClean="0"/>
                        <a:t>190</a:t>
                      </a:r>
                      <a:endParaRPr lang="tr-TR" dirty="0"/>
                    </a:p>
                  </a:txBody>
                  <a:tcPr/>
                </a:tc>
                <a:tc>
                  <a:txBody>
                    <a:bodyPr/>
                    <a:lstStyle/>
                    <a:p>
                      <a:pPr algn="ctr"/>
                      <a:r>
                        <a:rPr lang="tr-TR" dirty="0" smtClean="0"/>
                        <a:t>201</a:t>
                      </a:r>
                      <a:endParaRPr lang="tr-TR" dirty="0"/>
                    </a:p>
                  </a:txBody>
                  <a:tcPr/>
                </a:tc>
                <a:tc>
                  <a:txBody>
                    <a:bodyPr/>
                    <a:lstStyle/>
                    <a:p>
                      <a:pPr algn="ctr"/>
                      <a:r>
                        <a:rPr lang="tr-TR" dirty="0" smtClean="0"/>
                        <a:t>202</a:t>
                      </a:r>
                      <a:endParaRPr lang="tr-TR" dirty="0"/>
                    </a:p>
                  </a:txBody>
                  <a:tcPr/>
                </a:tc>
                <a:tc>
                  <a:txBody>
                    <a:bodyPr/>
                    <a:lstStyle/>
                    <a:p>
                      <a:pPr algn="ctr"/>
                      <a:r>
                        <a:rPr lang="tr-TR" dirty="0" smtClean="0"/>
                        <a:t>258</a:t>
                      </a:r>
                      <a:endParaRPr lang="tr-TR" dirty="0"/>
                    </a:p>
                  </a:txBody>
                  <a:tcPr/>
                </a:tc>
              </a:tr>
              <a:tr h="493769">
                <a:tc>
                  <a:txBody>
                    <a:bodyPr/>
                    <a:lstStyle/>
                    <a:p>
                      <a:r>
                        <a:rPr lang="tr-TR" dirty="0" smtClean="0"/>
                        <a:t>SABAK (Sağlık Bilimleri)</a:t>
                      </a:r>
                      <a:endParaRPr lang="tr-TR" dirty="0"/>
                    </a:p>
                  </a:txBody>
                  <a:tcPr/>
                </a:tc>
                <a:tc>
                  <a:txBody>
                    <a:bodyPr/>
                    <a:lstStyle/>
                    <a:p>
                      <a:pPr algn="ctr"/>
                      <a:r>
                        <a:rPr lang="tr-TR" dirty="0" smtClean="0"/>
                        <a:t>-</a:t>
                      </a:r>
                      <a:endParaRPr lang="tr-TR" dirty="0"/>
                    </a:p>
                  </a:txBody>
                  <a:tcPr/>
                </a:tc>
                <a:tc>
                  <a:txBody>
                    <a:bodyPr/>
                    <a:lstStyle/>
                    <a:p>
                      <a:pPr algn="ctr"/>
                      <a:r>
                        <a:rPr lang="tr-TR" dirty="0" smtClean="0"/>
                        <a:t>-</a:t>
                      </a:r>
                      <a:endParaRPr lang="tr-TR" dirty="0"/>
                    </a:p>
                  </a:txBody>
                  <a:tcPr/>
                </a:tc>
                <a:tc>
                  <a:txBody>
                    <a:bodyPr/>
                    <a:lstStyle/>
                    <a:p>
                      <a:pPr algn="ctr"/>
                      <a:r>
                        <a:rPr lang="tr-TR" dirty="0" smtClean="0"/>
                        <a:t>-</a:t>
                      </a:r>
                      <a:endParaRPr lang="tr-TR" dirty="0"/>
                    </a:p>
                  </a:txBody>
                  <a:tcPr/>
                </a:tc>
                <a:tc>
                  <a:txBody>
                    <a:bodyPr/>
                    <a:lstStyle/>
                    <a:p>
                      <a:pPr algn="ctr"/>
                      <a:r>
                        <a:rPr lang="tr-TR" dirty="0" smtClean="0"/>
                        <a:t>8</a:t>
                      </a:r>
                      <a:endParaRPr lang="tr-TR" dirty="0"/>
                    </a:p>
                  </a:txBody>
                  <a:tcPr/>
                </a:tc>
                <a:tc>
                  <a:txBody>
                    <a:bodyPr/>
                    <a:lstStyle/>
                    <a:p>
                      <a:pPr algn="ctr"/>
                      <a:r>
                        <a:rPr lang="tr-TR" dirty="0" smtClean="0"/>
                        <a:t>38</a:t>
                      </a:r>
                      <a:endParaRPr lang="tr-TR" dirty="0"/>
                    </a:p>
                  </a:txBody>
                  <a:tcPr/>
                </a:tc>
              </a:tr>
            </a:tbl>
          </a:graphicData>
        </a:graphic>
      </p:graphicFrame>
    </p:spTree>
    <p:extLst>
      <p:ext uri="{BB962C8B-B14F-4D97-AF65-F5344CB8AC3E}">
        <p14:creationId xmlns:p14="http://schemas.microsoft.com/office/powerpoint/2010/main" val="2601089442"/>
      </p:ext>
    </p:extLst>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200" b="1" dirty="0" smtClean="0">
                <a:solidFill>
                  <a:schemeClr val="accent6"/>
                </a:solidFill>
                <a:latin typeface="Times New Roman" pitchFamily="18" charset="0"/>
                <a:cs typeface="Times New Roman" pitchFamily="18" charset="0"/>
              </a:rPr>
              <a:t>Akreditasyon Çalışmaları</a:t>
            </a:r>
            <a:endParaRPr lang="tr-TR" sz="3200" b="1" dirty="0">
              <a:solidFill>
                <a:schemeClr val="accent6"/>
              </a:solidFill>
              <a:latin typeface="Times New Roman" pitchFamily="18" charset="0"/>
              <a:cs typeface="Times New Roman" pitchFamily="18" charset="0"/>
            </a:endParaRPr>
          </a:p>
        </p:txBody>
      </p:sp>
      <p:sp>
        <p:nvSpPr>
          <p:cNvPr id="6" name="2 İçerik Yer Tutucusu"/>
          <p:cNvSpPr>
            <a:spLocks noGrp="1"/>
          </p:cNvSpPr>
          <p:nvPr>
            <p:ph idx="1"/>
          </p:nvPr>
        </p:nvSpPr>
        <p:spPr>
          <a:xfrm>
            <a:off x="457200" y="1600200"/>
            <a:ext cx="8229600" cy="4525963"/>
          </a:xfrm>
        </p:spPr>
        <p:txBody>
          <a:bodyPr/>
          <a:lstStyle/>
          <a:p>
            <a:pPr>
              <a:buNone/>
            </a:pPr>
            <a:r>
              <a:rPr lang="tr-TR" dirty="0" smtClean="0">
                <a:latin typeface="Times New Roman" pitchFamily="18" charset="0"/>
                <a:cs typeface="Times New Roman" pitchFamily="18" charset="0"/>
              </a:rPr>
              <a:t>	</a:t>
            </a:r>
            <a:r>
              <a:rPr lang="tr-TR" dirty="0" smtClean="0">
                <a:solidFill>
                  <a:srgbClr val="C00000"/>
                </a:solidFill>
                <a:latin typeface="Times New Roman" pitchFamily="18" charset="0"/>
                <a:cs typeface="Times New Roman" pitchFamily="18" charset="0"/>
              </a:rPr>
              <a:t>Birim Akreditasyon Komisyonu</a:t>
            </a:r>
          </a:p>
          <a:p>
            <a:pPr>
              <a:buClr>
                <a:srgbClr val="C00000"/>
              </a:buClr>
              <a:buFont typeface="Wingdings" panose="05000000000000000000" pitchFamily="2" charset="2"/>
              <a:buChar char="v"/>
            </a:pPr>
            <a:r>
              <a:rPr lang="tr-TR" sz="2800" dirty="0" smtClean="0">
                <a:latin typeface="Times New Roman" pitchFamily="18" charset="0"/>
                <a:cs typeface="Times New Roman" pitchFamily="18" charset="0"/>
              </a:rPr>
              <a:t>Dekan/Müdür</a:t>
            </a:r>
            <a:r>
              <a:rPr lang="tr-TR" sz="2800" dirty="0">
                <a:latin typeface="Times New Roman" pitchFamily="18" charset="0"/>
                <a:cs typeface="Times New Roman" pitchFamily="18" charset="0"/>
              </a:rPr>
              <a:t>: Komisyon Başkanı</a:t>
            </a:r>
          </a:p>
          <a:p>
            <a:pPr>
              <a:buClr>
                <a:srgbClr val="C00000"/>
              </a:buClr>
              <a:buFont typeface="Wingdings" panose="05000000000000000000" pitchFamily="2" charset="2"/>
              <a:buChar char="v"/>
            </a:pPr>
            <a:r>
              <a:rPr lang="tr-TR" sz="2800" dirty="0" smtClean="0">
                <a:latin typeface="Times New Roman" pitchFamily="18" charset="0"/>
                <a:cs typeface="Times New Roman" pitchFamily="18" charset="0"/>
              </a:rPr>
              <a:t>Dekan/Müdür </a:t>
            </a:r>
            <a:r>
              <a:rPr lang="tr-TR" sz="2800" dirty="0">
                <a:latin typeface="Times New Roman" pitchFamily="18" charset="0"/>
                <a:cs typeface="Times New Roman" pitchFamily="18" charset="0"/>
              </a:rPr>
              <a:t>Yardımcısı (Birim Kalite Temsilcisi): Başkan Yardımcısı</a:t>
            </a:r>
          </a:p>
          <a:p>
            <a:pPr>
              <a:buClr>
                <a:srgbClr val="C00000"/>
              </a:buClr>
              <a:buFont typeface="Wingdings" panose="05000000000000000000" pitchFamily="2" charset="2"/>
              <a:buChar char="v"/>
            </a:pPr>
            <a:r>
              <a:rPr lang="tr-TR" sz="2800" dirty="0" smtClean="0">
                <a:latin typeface="Times New Roman" pitchFamily="18" charset="0"/>
                <a:cs typeface="Times New Roman" pitchFamily="18" charset="0"/>
              </a:rPr>
              <a:t>Akreditasyon </a:t>
            </a:r>
            <a:r>
              <a:rPr lang="tr-TR" sz="2800" dirty="0">
                <a:latin typeface="Times New Roman" pitchFamily="18" charset="0"/>
                <a:cs typeface="Times New Roman" pitchFamily="18" charset="0"/>
              </a:rPr>
              <a:t>başvuru şartlarını sağlayan programların bağlı olduğu Anabilim Dalı Başkanları</a:t>
            </a:r>
          </a:p>
          <a:p>
            <a:pPr>
              <a:buClr>
                <a:srgbClr val="C00000"/>
              </a:buClr>
              <a:buFont typeface="Wingdings" panose="05000000000000000000" pitchFamily="2" charset="2"/>
              <a:buChar char="v"/>
            </a:pPr>
            <a:r>
              <a:rPr lang="tr-TR" sz="2800" dirty="0" smtClean="0">
                <a:latin typeface="Times New Roman" pitchFamily="18" charset="0"/>
                <a:cs typeface="Times New Roman" pitchFamily="18" charset="0"/>
              </a:rPr>
              <a:t>Akreditasyon </a:t>
            </a:r>
            <a:r>
              <a:rPr lang="tr-TR" sz="2800" dirty="0">
                <a:latin typeface="Times New Roman" pitchFamily="18" charset="0"/>
                <a:cs typeface="Times New Roman" pitchFamily="18" charset="0"/>
              </a:rPr>
              <a:t>başvuru şartlarını sağlayan programların bağlı olduğu bölümlerin Bölüm Kalite Temsilcileri</a:t>
            </a:r>
          </a:p>
        </p:txBody>
      </p:sp>
    </p:spTree>
    <p:extLst>
      <p:ext uri="{BB962C8B-B14F-4D97-AF65-F5344CB8AC3E}">
        <p14:creationId xmlns:p14="http://schemas.microsoft.com/office/powerpoint/2010/main" val="160821341"/>
      </p:ext>
    </p:extLst>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200" b="1" dirty="0" smtClean="0">
                <a:solidFill>
                  <a:schemeClr val="accent6"/>
                </a:solidFill>
                <a:latin typeface="Times New Roman" pitchFamily="18" charset="0"/>
                <a:cs typeface="Times New Roman" pitchFamily="18" charset="0"/>
              </a:rPr>
              <a:t>Akreditasyon Çalışmaları</a:t>
            </a:r>
            <a:endParaRPr lang="tr-TR" sz="3200" b="1" dirty="0">
              <a:solidFill>
                <a:schemeClr val="accent6"/>
              </a:solidFill>
              <a:latin typeface="Times New Roman" pitchFamily="18" charset="0"/>
              <a:cs typeface="Times New Roman" pitchFamily="18" charset="0"/>
            </a:endParaRPr>
          </a:p>
        </p:txBody>
      </p:sp>
      <p:pic>
        <p:nvPicPr>
          <p:cNvPr id="4" name="Resim 3">
            <a:hlinkClick r:id="rId2"/>
          </p:cNvPr>
          <p:cNvPicPr>
            <a:picLocks noChangeAspect="1"/>
          </p:cNvPicPr>
          <p:nvPr/>
        </p:nvPicPr>
        <p:blipFill rotWithShape="1">
          <a:blip r:embed="rId3"/>
          <a:srcRect r="7476" b="19201"/>
          <a:stretch/>
        </p:blipFill>
        <p:spPr>
          <a:xfrm>
            <a:off x="232012" y="1196752"/>
            <a:ext cx="8804484" cy="5472608"/>
          </a:xfrm>
          <a:prstGeom prst="rect">
            <a:avLst/>
          </a:prstGeom>
        </p:spPr>
      </p:pic>
    </p:spTree>
    <p:extLst>
      <p:ext uri="{BB962C8B-B14F-4D97-AF65-F5344CB8AC3E}">
        <p14:creationId xmlns:p14="http://schemas.microsoft.com/office/powerpoint/2010/main" val="2298550913"/>
      </p:ext>
    </p:extLst>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200" b="1" dirty="0" smtClean="0">
                <a:solidFill>
                  <a:schemeClr val="accent6"/>
                </a:solidFill>
                <a:latin typeface="Times New Roman" pitchFamily="18" charset="0"/>
                <a:cs typeface="Times New Roman" pitchFamily="18" charset="0"/>
              </a:rPr>
              <a:t>Akreditasyon Çalışmaları</a:t>
            </a:r>
            <a:endParaRPr lang="tr-TR" sz="3200" b="1" dirty="0">
              <a:solidFill>
                <a:schemeClr val="accent6"/>
              </a:solidFill>
              <a:latin typeface="Times New Roman" pitchFamily="18" charset="0"/>
              <a:cs typeface="Times New Roman" pitchFamily="18" charset="0"/>
            </a:endParaRPr>
          </a:p>
        </p:txBody>
      </p:sp>
      <p:graphicFrame>
        <p:nvGraphicFramePr>
          <p:cNvPr id="5" name="Tablo 4"/>
          <p:cNvGraphicFramePr>
            <a:graphicFrameLocks noGrp="1"/>
          </p:cNvGraphicFramePr>
          <p:nvPr>
            <p:extLst>
              <p:ext uri="{D42A27DB-BD31-4B8C-83A1-F6EECF244321}">
                <p14:modId xmlns:p14="http://schemas.microsoft.com/office/powerpoint/2010/main" val="1922713394"/>
              </p:ext>
            </p:extLst>
          </p:nvPr>
        </p:nvGraphicFramePr>
        <p:xfrm>
          <a:off x="395536" y="1556791"/>
          <a:ext cx="8507288" cy="5103247"/>
        </p:xfrm>
        <a:graphic>
          <a:graphicData uri="http://schemas.openxmlformats.org/drawingml/2006/table">
            <a:tbl>
              <a:tblPr firstRow="1" firstCol="1" bandRow="1"/>
              <a:tblGrid>
                <a:gridCol w="1594520"/>
                <a:gridCol w="1296144"/>
                <a:gridCol w="3152971"/>
                <a:gridCol w="2463653"/>
              </a:tblGrid>
              <a:tr h="360041">
                <a:tc gridSpan="4">
                  <a:txBody>
                    <a:bodyPr/>
                    <a:lstStyle/>
                    <a:p>
                      <a:pPr algn="ctr">
                        <a:lnSpc>
                          <a:spcPct val="107000"/>
                        </a:lnSpc>
                        <a:spcAft>
                          <a:spcPts val="0"/>
                        </a:spcAft>
                      </a:pPr>
                      <a:r>
                        <a:rPr lang="tr-TR" sz="1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TAKVİM VE SÜREÇ </a:t>
                      </a:r>
                      <a:endParaRPr lang="tr-TR"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r>
              <a:tr h="360041">
                <a:tc>
                  <a:txBody>
                    <a:bodyPr/>
                    <a:lstStyle/>
                    <a:p>
                      <a:pPr algn="just">
                        <a:lnSpc>
                          <a:spcPct val="107000"/>
                        </a:lnSpc>
                        <a:spcAft>
                          <a:spcPts val="0"/>
                        </a:spcAft>
                      </a:pPr>
                      <a:r>
                        <a:rPr lang="tr-TR" sz="16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İş</a:t>
                      </a:r>
                      <a:endParaRPr lang="tr-TR" sz="160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tr-TR" sz="16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Takvim </a:t>
                      </a:r>
                      <a:endParaRPr lang="tr-TR" sz="160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tr-TR" sz="1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Süreç</a:t>
                      </a:r>
                      <a:endParaRPr lang="tr-TR"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tr-TR" sz="1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Sorumlular</a:t>
                      </a:r>
                      <a:endParaRPr lang="tr-TR"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0120">
                <a:tc rowSpan="4">
                  <a:txBody>
                    <a:bodyPr/>
                    <a:lstStyle/>
                    <a:p>
                      <a:pPr>
                        <a:lnSpc>
                          <a:spcPct val="107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Program Akreditasyonu Çalışmaları</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Ekim</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Birim Akreditasyon Komisyonlarının oluşturulması</a:t>
                      </a:r>
                      <a:endParaRPr lang="tr-TR" sz="16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Kalite </a:t>
                      </a:r>
                      <a:r>
                        <a:rPr lang="tr-TR"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Koordinatörlüğü</a:t>
                      </a:r>
                    </a:p>
                    <a:p>
                      <a:pPr>
                        <a:lnSpc>
                          <a:spcPct val="107000"/>
                        </a:lnSpc>
                        <a:spcAft>
                          <a:spcPts val="0"/>
                        </a:spcAft>
                      </a:pPr>
                      <a:r>
                        <a:rPr lang="tr-TR"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Dekanlıklar/Müdürlükler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0080">
                <a:tc vMerge="1">
                  <a:txBody>
                    <a:bodyPr/>
                    <a:lstStyle/>
                    <a:p>
                      <a:endParaRPr lang="tr-TR"/>
                    </a:p>
                  </a:txBody>
                  <a:tcPr/>
                </a:tc>
                <a:tc>
                  <a:txBody>
                    <a:bodyPr/>
                    <a:lstStyle/>
                    <a:p>
                      <a:pPr>
                        <a:lnSpc>
                          <a:spcPct val="107000"/>
                        </a:lnSpc>
                        <a:spcAft>
                          <a:spcPts val="0"/>
                        </a:spcAft>
                      </a:pPr>
                      <a:r>
                        <a:rPr lang="tr-TR"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Kasım</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Fakülte/Enstitü/YO/</a:t>
                      </a:r>
                      <a:r>
                        <a:rPr lang="tr-TR" sz="1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MYO’lara</a:t>
                      </a:r>
                      <a:r>
                        <a:rPr lang="tr-TR"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yönelik akreditasyon bilgilendirme toplantıları yapılması</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Kalite Koordinatörlüğü</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0200">
                <a:tc vMerge="1">
                  <a:txBody>
                    <a:bodyPr/>
                    <a:lstStyle/>
                    <a:p>
                      <a:endParaRPr lang="tr-TR"/>
                    </a:p>
                  </a:txBody>
                  <a:tcPr/>
                </a:tc>
                <a:tc>
                  <a:txBody>
                    <a:bodyPr/>
                    <a:lstStyle/>
                    <a:p>
                      <a:pPr>
                        <a:lnSpc>
                          <a:spcPct val="107000"/>
                        </a:lnSpc>
                        <a:spcAft>
                          <a:spcPts val="0"/>
                        </a:spcAft>
                      </a:pPr>
                      <a:r>
                        <a:rPr lang="tr-TR"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Aralık-Ocak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Program akreditasyon başvurularının yapılması</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Dekanlıklar/Müdürlükler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Birim Akreditasyon Komisyonları</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Bölüm Başkanlıkları</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Anabilim Dalı Başkanlıkları</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0080">
                <a:tc vMerge="1">
                  <a:txBody>
                    <a:bodyPr/>
                    <a:lstStyle/>
                    <a:p>
                      <a:endParaRPr lang="tr-TR"/>
                    </a:p>
                  </a:txBody>
                  <a:tcPr/>
                </a:tc>
                <a:tc>
                  <a:txBody>
                    <a:bodyPr/>
                    <a:lstStyle/>
                    <a:p>
                      <a:pPr>
                        <a:lnSpc>
                          <a:spcPct val="107000"/>
                        </a:lnSpc>
                        <a:spcAft>
                          <a:spcPts val="0"/>
                        </a:spcAf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Ocak-Aralık</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Başvuru süreçlerinin izlenmesi ve rehberlik faaliyetleri</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Kalite Koordinatörlüğü</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63466642"/>
      </p:ext>
    </p:extLst>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Veri Yer Tutucusu"/>
          <p:cNvSpPr>
            <a:spLocks noGrp="1"/>
          </p:cNvSpPr>
          <p:nvPr>
            <p:ph type="dt" sz="half" idx="10"/>
          </p:nvPr>
        </p:nvSpPr>
        <p:spPr/>
        <p:txBody>
          <a:bodyPr/>
          <a:lstStyle/>
          <a:p>
            <a:fld id="{CADC7E19-83C0-452F-8DEB-E114426462DA}" type="datetime1">
              <a:rPr lang="tr-TR" smtClean="0"/>
              <a:pPr/>
              <a:t>9.03.2022</a:t>
            </a:fld>
            <a:endParaRPr lang="tr-TR"/>
          </a:p>
        </p:txBody>
      </p:sp>
      <p:pic>
        <p:nvPicPr>
          <p:cNvPr id="281605" name="Picture 5" descr="0007295710085_500X500"/>
          <p:cNvPicPr>
            <a:picLocks noChangeAspect="1" noChangeArrowheads="1"/>
          </p:cNvPicPr>
          <p:nvPr/>
        </p:nvPicPr>
        <p:blipFill>
          <a:blip r:embed="rId3" cstate="print"/>
          <a:srcRect/>
          <a:stretch>
            <a:fillRect/>
          </a:stretch>
        </p:blipFill>
        <p:spPr bwMode="auto">
          <a:xfrm>
            <a:off x="0" y="846138"/>
            <a:ext cx="5759450" cy="6011862"/>
          </a:xfrm>
          <a:prstGeom prst="rect">
            <a:avLst/>
          </a:prstGeom>
          <a:noFill/>
        </p:spPr>
      </p:pic>
      <p:sp>
        <p:nvSpPr>
          <p:cNvPr id="281606" name="WordArt 6"/>
          <p:cNvSpPr>
            <a:spLocks noChangeArrowheads="1" noChangeShapeType="1" noTextEdit="1"/>
          </p:cNvSpPr>
          <p:nvPr/>
        </p:nvSpPr>
        <p:spPr bwMode="auto">
          <a:xfrm>
            <a:off x="3635375" y="2060575"/>
            <a:ext cx="4608513" cy="1582738"/>
          </a:xfrm>
          <a:prstGeom prst="rect">
            <a:avLst/>
          </a:prstGeom>
        </p:spPr>
        <p:txBody>
          <a:bodyPr wrap="none" fromWordArt="1">
            <a:prstTxWarp prst="textPlain">
              <a:avLst>
                <a:gd name="adj" fmla="val 50000"/>
              </a:avLst>
            </a:prstTxWarp>
          </a:bodyPr>
          <a:lstStyle/>
          <a:p>
            <a:pPr algn="ctr"/>
            <a:r>
              <a:rPr lang="tr-TR" sz="3600" kern="10">
                <a:ln w="9525">
                  <a:solidFill>
                    <a:schemeClr val="tx1"/>
                  </a:solidFill>
                  <a:round/>
                  <a:headEnd/>
                  <a:tailEnd/>
                </a:ln>
                <a:gradFill rotWithShape="0">
                  <a:gsLst>
                    <a:gs pos="0">
                      <a:srgbClr val="F49368"/>
                    </a:gs>
                    <a:gs pos="100000">
                      <a:schemeClr val="tx1"/>
                    </a:gs>
                  </a:gsLst>
                  <a:lin ang="5400000" scaled="1"/>
                </a:gradFill>
                <a:effectLst>
                  <a:outerShdw dist="563972" dir="14049741" sx="125000" sy="125000" algn="tl" rotWithShape="0">
                    <a:srgbClr val="C7DFD3">
                      <a:alpha val="80000"/>
                    </a:srgbClr>
                  </a:outerShdw>
                </a:effectLst>
                <a:latin typeface="Times New Roman"/>
                <a:cs typeface="Times New Roman"/>
              </a:rPr>
              <a:t>Teşekkürler</a:t>
            </a:r>
          </a:p>
        </p:txBody>
      </p:sp>
      <p:sp>
        <p:nvSpPr>
          <p:cNvPr id="5" name="4 Slayt Numarası Yer Tutucusu"/>
          <p:cNvSpPr>
            <a:spLocks noGrp="1"/>
          </p:cNvSpPr>
          <p:nvPr>
            <p:ph type="sldNum" sz="quarter" idx="12"/>
          </p:nvPr>
        </p:nvSpPr>
        <p:spPr/>
        <p:txBody>
          <a:bodyPr/>
          <a:lstStyle/>
          <a:p>
            <a:fld id="{BF92DFD2-080D-4439-8C16-24A2C89CAB58}" type="slidenum">
              <a:rPr lang="tr-TR" smtClean="0"/>
              <a:pPr/>
              <a:t>18</a:t>
            </a:fld>
            <a:endParaRPr lang="tr-T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1605"/>
                                        </p:tgtEl>
                                        <p:attrNameLst>
                                          <p:attrName>style.visibility</p:attrName>
                                        </p:attrNameLst>
                                      </p:cBhvr>
                                      <p:to>
                                        <p:strVal val="visible"/>
                                      </p:to>
                                    </p:set>
                                    <p:animEffect transition="in" filter="fade">
                                      <p:cBhvr>
                                        <p:cTn id="7" dur="3000"/>
                                        <p:tgtEl>
                                          <p:spTgt spid="281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200" b="1" dirty="0" smtClean="0">
                <a:solidFill>
                  <a:schemeClr val="accent6"/>
                </a:solidFill>
                <a:latin typeface="Times New Roman" pitchFamily="18" charset="0"/>
                <a:cs typeface="Times New Roman" pitchFamily="18" charset="0"/>
              </a:rPr>
              <a:t>Kalite Yönetimi El Kitabı</a:t>
            </a:r>
            <a:endParaRPr lang="tr-TR" sz="3200" b="1" dirty="0">
              <a:solidFill>
                <a:schemeClr val="accent6"/>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lstStyle/>
          <a:p>
            <a:pPr>
              <a:buNone/>
            </a:pPr>
            <a:r>
              <a:rPr lang="tr-TR" dirty="0" smtClean="0">
                <a:latin typeface="Times New Roman" pitchFamily="18" charset="0"/>
                <a:cs typeface="Times New Roman" pitchFamily="18" charset="0"/>
              </a:rPr>
              <a:t>	</a:t>
            </a:r>
            <a:r>
              <a:rPr lang="tr-TR" dirty="0" smtClean="0">
                <a:solidFill>
                  <a:srgbClr val="C00000"/>
                </a:solidFill>
                <a:latin typeface="Times New Roman" pitchFamily="18" charset="0"/>
                <a:cs typeface="Times New Roman" pitchFamily="18" charset="0"/>
              </a:rPr>
              <a:t>Gerekçe</a:t>
            </a:r>
          </a:p>
          <a:p>
            <a:pPr>
              <a:buClr>
                <a:srgbClr val="C00000"/>
              </a:buClr>
              <a:buFont typeface="Wingdings" panose="05000000000000000000" pitchFamily="2" charset="2"/>
              <a:buChar char="v"/>
            </a:pPr>
            <a:r>
              <a:rPr lang="tr-TR" sz="2800" dirty="0" smtClean="0">
                <a:latin typeface="Times New Roman" pitchFamily="18" charset="0"/>
                <a:cs typeface="Times New Roman" pitchFamily="18" charset="0"/>
              </a:rPr>
              <a:t>Üniversitede </a:t>
            </a:r>
            <a:r>
              <a:rPr lang="tr-TR" sz="2800" dirty="0">
                <a:latin typeface="Times New Roman" pitchFamily="18" charset="0"/>
                <a:cs typeface="Times New Roman" pitchFamily="18" charset="0"/>
              </a:rPr>
              <a:t>yürütülen kalite çalışmalarının neler olduğu, bu çalışmalara ilişkin genel uygulama biçimi, uygulama takvimi, kalite çalışmalarının birbiri ile nasıl ilişkilendirildiği gibi konuları genel hatlarıyla ortaya koyan, kayıt altına alan ve böylece kalite çalışmalarının sistemleşmesini sağlayacak bir çalışmaya </a:t>
            </a:r>
            <a:r>
              <a:rPr lang="tr-TR" sz="2800" dirty="0" smtClean="0">
                <a:latin typeface="Times New Roman" pitchFamily="18" charset="0"/>
                <a:cs typeface="Times New Roman" pitchFamily="18" charset="0"/>
              </a:rPr>
              <a:t>olan gereksinim…</a:t>
            </a:r>
            <a:endParaRPr lang="tr-TR" sz="2800" dirty="0">
              <a:latin typeface="Times New Roman" pitchFamily="18" charset="0"/>
              <a:cs typeface="Times New Roman" pitchFamily="18" charset="0"/>
            </a:endParaRPr>
          </a:p>
        </p:txBody>
      </p:sp>
    </p:spTree>
    <p:extLst>
      <p:ext uri="{BB962C8B-B14F-4D97-AF65-F5344CB8AC3E}">
        <p14:creationId xmlns:p14="http://schemas.microsoft.com/office/powerpoint/2010/main" val="2872728585"/>
      </p:ext>
    </p:extLst>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200" b="1" dirty="0" smtClean="0">
                <a:solidFill>
                  <a:schemeClr val="accent6"/>
                </a:solidFill>
                <a:latin typeface="Times New Roman" pitchFamily="18" charset="0"/>
                <a:cs typeface="Times New Roman" pitchFamily="18" charset="0"/>
              </a:rPr>
              <a:t>Kalite Yönetimi El Kitabı</a:t>
            </a:r>
            <a:endParaRPr lang="tr-TR" sz="3200" b="1" dirty="0">
              <a:solidFill>
                <a:schemeClr val="accent6"/>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lstStyle/>
          <a:p>
            <a:pPr>
              <a:buNone/>
            </a:pPr>
            <a:r>
              <a:rPr lang="tr-TR" dirty="0" smtClean="0">
                <a:latin typeface="Times New Roman" pitchFamily="18" charset="0"/>
                <a:cs typeface="Times New Roman" pitchFamily="18" charset="0"/>
              </a:rPr>
              <a:t>	</a:t>
            </a:r>
            <a:r>
              <a:rPr lang="tr-TR" dirty="0" smtClean="0">
                <a:solidFill>
                  <a:srgbClr val="C00000"/>
                </a:solidFill>
                <a:latin typeface="Times New Roman" pitchFamily="18" charset="0"/>
                <a:cs typeface="Times New Roman" pitchFamily="18" charset="0"/>
              </a:rPr>
              <a:t>Amaç</a:t>
            </a:r>
          </a:p>
          <a:p>
            <a:pPr>
              <a:buClr>
                <a:srgbClr val="C00000"/>
              </a:buClr>
              <a:buFont typeface="Wingdings" panose="05000000000000000000" pitchFamily="2" charset="2"/>
              <a:buChar char="v"/>
            </a:pPr>
            <a:r>
              <a:rPr lang="tr-TR" sz="2800" dirty="0">
                <a:latin typeface="Times New Roman" pitchFamily="18" charset="0"/>
                <a:cs typeface="Times New Roman" pitchFamily="18" charset="0"/>
              </a:rPr>
              <a:t>Kalite Yönetimi El Kitabının amacı, </a:t>
            </a:r>
            <a:r>
              <a:rPr lang="tr-TR" sz="2800" dirty="0" err="1" smtClean="0">
                <a:latin typeface="Times New Roman" pitchFamily="18" charset="0"/>
                <a:cs typeface="Times New Roman" pitchFamily="18" charset="0"/>
              </a:rPr>
              <a:t>TOGÜ’de</a:t>
            </a:r>
            <a:r>
              <a:rPr lang="tr-TR" sz="2800" dirty="0" smtClean="0">
                <a:latin typeface="Times New Roman" pitchFamily="18" charset="0"/>
                <a:cs typeface="Times New Roman" pitchFamily="18" charset="0"/>
              </a:rPr>
              <a:t> </a:t>
            </a:r>
            <a:r>
              <a:rPr lang="tr-TR" sz="2800" dirty="0">
                <a:latin typeface="Times New Roman" pitchFamily="18" charset="0"/>
                <a:cs typeface="Times New Roman" pitchFamily="18" charset="0"/>
              </a:rPr>
              <a:t>yürütülen kalite çalışmalarına ilişkin bir çerçeve çizerek kalite yönetimini sistematik hale getirmektedir.</a:t>
            </a:r>
          </a:p>
        </p:txBody>
      </p:sp>
    </p:spTree>
    <p:extLst>
      <p:ext uri="{BB962C8B-B14F-4D97-AF65-F5344CB8AC3E}">
        <p14:creationId xmlns:p14="http://schemas.microsoft.com/office/powerpoint/2010/main" val="2341686908"/>
      </p:ext>
    </p:extLst>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200" b="1" dirty="0" smtClean="0">
                <a:solidFill>
                  <a:schemeClr val="accent6"/>
                </a:solidFill>
                <a:latin typeface="Times New Roman" pitchFamily="18" charset="0"/>
                <a:cs typeface="Times New Roman" pitchFamily="18" charset="0"/>
              </a:rPr>
              <a:t>Stratejik Plan Kapsamında Kalite Çalışmaları</a:t>
            </a:r>
            <a:endParaRPr lang="tr-TR" sz="3200" b="1" dirty="0">
              <a:solidFill>
                <a:schemeClr val="accent6"/>
              </a:solidFill>
              <a:latin typeface="Times New Roman" pitchFamily="18" charset="0"/>
              <a:cs typeface="Times New Roman" pitchFamily="18" charset="0"/>
            </a:endParaRPr>
          </a:p>
        </p:txBody>
      </p:sp>
      <p:graphicFrame>
        <p:nvGraphicFramePr>
          <p:cNvPr id="6" name="Tablo 5"/>
          <p:cNvGraphicFramePr>
            <a:graphicFrameLocks noGrp="1"/>
          </p:cNvGraphicFramePr>
          <p:nvPr>
            <p:extLst>
              <p:ext uri="{D42A27DB-BD31-4B8C-83A1-F6EECF244321}">
                <p14:modId xmlns:p14="http://schemas.microsoft.com/office/powerpoint/2010/main" val="399280284"/>
              </p:ext>
            </p:extLst>
          </p:nvPr>
        </p:nvGraphicFramePr>
        <p:xfrm>
          <a:off x="460600" y="1700808"/>
          <a:ext cx="8503888" cy="4652980"/>
        </p:xfrm>
        <a:graphic>
          <a:graphicData uri="http://schemas.openxmlformats.org/drawingml/2006/table">
            <a:tbl>
              <a:tblPr firstRow="1" firstCol="1" bandRow="1"/>
              <a:tblGrid>
                <a:gridCol w="1519112"/>
                <a:gridCol w="1656184"/>
                <a:gridCol w="3253723"/>
                <a:gridCol w="2074869"/>
              </a:tblGrid>
              <a:tr h="372042">
                <a:tc gridSpan="4">
                  <a:txBody>
                    <a:bodyPr/>
                    <a:lstStyle/>
                    <a:p>
                      <a:pPr algn="ctr">
                        <a:lnSpc>
                          <a:spcPct val="107000"/>
                        </a:lnSpc>
                        <a:spcAft>
                          <a:spcPts val="0"/>
                        </a:spcAft>
                      </a:pPr>
                      <a:r>
                        <a:rPr lang="tr-TR" sz="1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TAKVİM VE SÜREÇ </a:t>
                      </a:r>
                      <a:endParaRPr lang="tr-T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r>
              <a:tr h="372042">
                <a:tc>
                  <a:txBody>
                    <a:bodyPr/>
                    <a:lstStyle/>
                    <a:p>
                      <a:pPr algn="just">
                        <a:lnSpc>
                          <a:spcPct val="107000"/>
                        </a:lnSpc>
                        <a:spcAft>
                          <a:spcPts val="0"/>
                        </a:spcAft>
                      </a:pPr>
                      <a:r>
                        <a:rPr lang="tr-TR" sz="16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İş</a:t>
                      </a:r>
                      <a:endParaRPr lang="tr-TR" sz="1600" b="1">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tr-TR" sz="1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Takvim </a:t>
                      </a:r>
                      <a:endParaRPr lang="tr-T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tr-TR" sz="1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Süreç</a:t>
                      </a:r>
                      <a:endParaRPr lang="tr-T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tr-TR" sz="1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Sorumlular</a:t>
                      </a:r>
                      <a:endParaRPr lang="tr-T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4082">
                <a:tc rowSpan="4">
                  <a:txBody>
                    <a:bodyPr/>
                    <a:lstStyle/>
                    <a:p>
                      <a:pPr>
                        <a:lnSpc>
                          <a:spcPct val="107000"/>
                        </a:lnSpc>
                        <a:spcAft>
                          <a:spcPts val="0"/>
                        </a:spcAf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Stratejik Planın İzlenmesi</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Şubat</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İdare Faaliyet Raporunun yayımlanması</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Strateji Geliştirme Daire Başkanlığı</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4082">
                <a:tc vMerge="1">
                  <a:txBody>
                    <a:bodyPr/>
                    <a:lstStyle/>
                    <a:p>
                      <a:endParaRPr lang="tr-TR"/>
                    </a:p>
                  </a:txBody>
                  <a:tcPr/>
                </a:tc>
                <a:tc>
                  <a:txBody>
                    <a:bodyPr/>
                    <a:lstStyle/>
                    <a:p>
                      <a:pPr>
                        <a:lnSpc>
                          <a:spcPct val="107000"/>
                        </a:lnSpc>
                        <a:spcAft>
                          <a:spcPts val="0"/>
                        </a:spcAf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Mart</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Performans gerçekleşmelerinin analiz edilmesi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Kalite Koordinatörlüğü</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6124">
                <a:tc vMerge="1">
                  <a:txBody>
                    <a:bodyPr/>
                    <a:lstStyle/>
                    <a:p>
                      <a:endParaRPr lang="tr-TR"/>
                    </a:p>
                  </a:txBody>
                  <a:tcPr/>
                </a:tc>
                <a:tc>
                  <a:txBody>
                    <a:bodyPr/>
                    <a:lstStyle/>
                    <a:p>
                      <a:pPr>
                        <a:lnSpc>
                          <a:spcPct val="107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Nisan</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Analiz sonuçlarının ve değerlendirmelerin Kalite Komisyonu ile paylaşılması ve alınacak tedbirlerin kararlaştırılması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Kalite Komisyonu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Kalite Koordinatörlüğü</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6124">
                <a:tc vMerge="1">
                  <a:txBody>
                    <a:bodyPr/>
                    <a:lstStyle/>
                    <a:p>
                      <a:endParaRPr lang="tr-TR"/>
                    </a:p>
                  </a:txBody>
                  <a:tcPr/>
                </a:tc>
                <a:tc>
                  <a:txBody>
                    <a:bodyPr/>
                    <a:lstStyle/>
                    <a:p>
                      <a:pPr>
                        <a:lnSpc>
                          <a:spcPct val="107000"/>
                        </a:lnSpc>
                        <a:spcAft>
                          <a:spcPts val="0"/>
                        </a:spcAf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Mayıs-Aralık</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Alınması kararlaştırılan tedbirlerin ilgili birimlerle birlikte hayata geçirilmesi</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Kalite Koordinatörlüğü</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Birim Kalite Temsilcileri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Bölüm Kalite Temsilcileri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77653422"/>
      </p:ext>
    </p:extLst>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200" b="1" dirty="0" smtClean="0">
                <a:solidFill>
                  <a:schemeClr val="accent6"/>
                </a:solidFill>
                <a:latin typeface="Times New Roman" pitchFamily="18" charset="0"/>
                <a:cs typeface="Times New Roman" pitchFamily="18" charset="0"/>
              </a:rPr>
              <a:t>Program Kılavuzu Çalışmaları</a:t>
            </a:r>
            <a:endParaRPr lang="tr-TR" sz="3200" b="1" dirty="0">
              <a:solidFill>
                <a:schemeClr val="accent6"/>
              </a:solidFill>
              <a:latin typeface="Times New Roman" pitchFamily="18" charset="0"/>
              <a:cs typeface="Times New Roman" pitchFamily="18" charset="0"/>
            </a:endParaRPr>
          </a:p>
        </p:txBody>
      </p:sp>
      <p:sp>
        <p:nvSpPr>
          <p:cNvPr id="4" name="2 İçerik Yer Tutucusu"/>
          <p:cNvSpPr>
            <a:spLocks noGrp="1"/>
          </p:cNvSpPr>
          <p:nvPr>
            <p:ph idx="1"/>
          </p:nvPr>
        </p:nvSpPr>
        <p:spPr>
          <a:xfrm>
            <a:off x="457200" y="1600200"/>
            <a:ext cx="8229600" cy="4525963"/>
          </a:xfrm>
        </p:spPr>
        <p:txBody>
          <a:bodyPr/>
          <a:lstStyle/>
          <a:p>
            <a:pPr>
              <a:buNone/>
            </a:pPr>
            <a:r>
              <a:rPr lang="tr-TR" dirty="0" smtClean="0">
                <a:latin typeface="Times New Roman" pitchFamily="18" charset="0"/>
                <a:cs typeface="Times New Roman" pitchFamily="18" charset="0"/>
              </a:rPr>
              <a:t>	</a:t>
            </a:r>
            <a:r>
              <a:rPr lang="tr-TR" dirty="0" smtClean="0">
                <a:solidFill>
                  <a:srgbClr val="C00000"/>
                </a:solidFill>
                <a:latin typeface="Times New Roman" pitchFamily="18" charset="0"/>
                <a:cs typeface="Times New Roman" pitchFamily="18" charset="0"/>
              </a:rPr>
              <a:t>Tespitler</a:t>
            </a:r>
          </a:p>
          <a:p>
            <a:pPr>
              <a:buClr>
                <a:srgbClr val="C00000"/>
              </a:buClr>
              <a:buFont typeface="Wingdings" panose="05000000000000000000" pitchFamily="2" charset="2"/>
              <a:buChar char="v"/>
            </a:pPr>
            <a:r>
              <a:rPr lang="tr-TR" sz="2800" dirty="0" smtClean="0">
                <a:latin typeface="Times New Roman" pitchFamily="18" charset="0"/>
                <a:cs typeface="Times New Roman" pitchFamily="18" charset="0"/>
              </a:rPr>
              <a:t>Bazı birim ve bölümlerde kılavuzların güncellenmemesi</a:t>
            </a:r>
          </a:p>
          <a:p>
            <a:pPr>
              <a:buClr>
                <a:srgbClr val="C00000"/>
              </a:buClr>
              <a:buFont typeface="Wingdings" panose="05000000000000000000" pitchFamily="2" charset="2"/>
              <a:buChar char="v"/>
            </a:pPr>
            <a:r>
              <a:rPr lang="tr-TR" sz="2800" dirty="0" smtClean="0">
                <a:latin typeface="Times New Roman" pitchFamily="18" charset="0"/>
                <a:cs typeface="Times New Roman" pitchFamily="18" charset="0"/>
              </a:rPr>
              <a:t>Ders notlarının paylaşılmasına devam edilmesi</a:t>
            </a:r>
          </a:p>
          <a:p>
            <a:pPr>
              <a:buClr>
                <a:srgbClr val="C00000"/>
              </a:buClr>
              <a:buFont typeface="Wingdings" panose="05000000000000000000" pitchFamily="2" charset="2"/>
              <a:buChar char="v"/>
            </a:pPr>
            <a:r>
              <a:rPr lang="tr-TR" sz="2800" dirty="0" smtClean="0">
                <a:latin typeface="Times New Roman" pitchFamily="18" charset="0"/>
                <a:cs typeface="Times New Roman" pitchFamily="18" charset="0"/>
              </a:rPr>
              <a:t>Aynı dersi veren öğretim elemanlarının ortak sınav yapması</a:t>
            </a:r>
          </a:p>
          <a:p>
            <a:pPr>
              <a:buClr>
                <a:srgbClr val="C00000"/>
              </a:buClr>
              <a:buFont typeface="Wingdings" panose="05000000000000000000" pitchFamily="2" charset="2"/>
              <a:buChar char="v"/>
            </a:pPr>
            <a:r>
              <a:rPr lang="tr-TR" sz="2800" dirty="0" smtClean="0">
                <a:latin typeface="Times New Roman" pitchFamily="18" charset="0"/>
                <a:cs typeface="Times New Roman" pitchFamily="18" charset="0"/>
              </a:rPr>
              <a:t>Sınav soru ve cevaplarının sistem üzerinden paylaşılması</a:t>
            </a:r>
            <a:endParaRPr lang="tr-TR" sz="2800" dirty="0">
              <a:latin typeface="Times New Roman" pitchFamily="18" charset="0"/>
              <a:cs typeface="Times New Roman" pitchFamily="18" charset="0"/>
            </a:endParaRPr>
          </a:p>
        </p:txBody>
      </p:sp>
    </p:spTree>
    <p:extLst>
      <p:ext uri="{BB962C8B-B14F-4D97-AF65-F5344CB8AC3E}">
        <p14:creationId xmlns:p14="http://schemas.microsoft.com/office/powerpoint/2010/main" val="1718001927"/>
      </p:ext>
    </p:extLst>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200" b="1" dirty="0" smtClean="0">
                <a:solidFill>
                  <a:schemeClr val="accent6"/>
                </a:solidFill>
                <a:latin typeface="Times New Roman" pitchFamily="18" charset="0"/>
                <a:cs typeface="Times New Roman" pitchFamily="18" charset="0"/>
              </a:rPr>
              <a:t>Program Kılavuzu Çalışmaları</a:t>
            </a:r>
            <a:endParaRPr lang="tr-TR" sz="3200" b="1" dirty="0">
              <a:solidFill>
                <a:schemeClr val="accent6"/>
              </a:solidFill>
              <a:latin typeface="Times New Roman" pitchFamily="18" charset="0"/>
              <a:cs typeface="Times New Roman" pitchFamily="18" charset="0"/>
            </a:endParaRPr>
          </a:p>
        </p:txBody>
      </p:sp>
      <p:graphicFrame>
        <p:nvGraphicFramePr>
          <p:cNvPr id="6" name="Tablo 5"/>
          <p:cNvGraphicFramePr>
            <a:graphicFrameLocks noGrp="1"/>
          </p:cNvGraphicFramePr>
          <p:nvPr>
            <p:extLst>
              <p:ext uri="{D42A27DB-BD31-4B8C-83A1-F6EECF244321}">
                <p14:modId xmlns:p14="http://schemas.microsoft.com/office/powerpoint/2010/main" val="560879657"/>
              </p:ext>
            </p:extLst>
          </p:nvPr>
        </p:nvGraphicFramePr>
        <p:xfrm>
          <a:off x="460600" y="1700808"/>
          <a:ext cx="8359871" cy="4802783"/>
        </p:xfrm>
        <a:graphic>
          <a:graphicData uri="http://schemas.openxmlformats.org/drawingml/2006/table">
            <a:tbl>
              <a:tblPr firstRow="1" firstCol="1" bandRow="1"/>
              <a:tblGrid>
                <a:gridCol w="1447104"/>
                <a:gridCol w="2192578"/>
                <a:gridCol w="2789337"/>
                <a:gridCol w="1930852"/>
              </a:tblGrid>
              <a:tr h="372042">
                <a:tc gridSpan="4">
                  <a:txBody>
                    <a:bodyPr/>
                    <a:lstStyle/>
                    <a:p>
                      <a:pPr algn="ctr">
                        <a:lnSpc>
                          <a:spcPct val="107000"/>
                        </a:lnSpc>
                        <a:spcAft>
                          <a:spcPts val="0"/>
                        </a:spcAft>
                      </a:pPr>
                      <a:r>
                        <a:rPr lang="tr-TR" sz="1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TAKVİM VE SÜREÇ </a:t>
                      </a:r>
                      <a:endParaRPr lang="tr-T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r>
              <a:tr h="372042">
                <a:tc>
                  <a:txBody>
                    <a:bodyPr/>
                    <a:lstStyle/>
                    <a:p>
                      <a:pPr algn="just">
                        <a:lnSpc>
                          <a:spcPct val="107000"/>
                        </a:lnSpc>
                        <a:spcAft>
                          <a:spcPts val="0"/>
                        </a:spcAft>
                      </a:pPr>
                      <a:r>
                        <a:rPr lang="tr-TR" sz="16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İş</a:t>
                      </a:r>
                      <a:endParaRPr lang="tr-TR" sz="1600" b="1">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tr-TR" sz="1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Takvim </a:t>
                      </a:r>
                      <a:endParaRPr lang="tr-T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tr-TR" sz="1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Süreç</a:t>
                      </a:r>
                      <a:endParaRPr lang="tr-T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tr-TR" sz="1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Sorumlular</a:t>
                      </a:r>
                      <a:endParaRPr lang="tr-T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4082">
                <a:tc rowSpan="4">
                  <a:txBody>
                    <a:bodyPr/>
                    <a:lstStyle/>
                    <a:p>
                      <a:pPr>
                        <a:lnSpc>
                          <a:spcPct val="107000"/>
                        </a:lnSpc>
                        <a:spcAft>
                          <a:spcPts val="0"/>
                        </a:spcAf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Program Kılavuzu Çalışmaları</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Temmuz</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Program kılavuzu hazırlıkları ile ilgili hatırlatma yazısının birimlere gönderilmesi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Kalite Koordinatörlüğü</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4082">
                <a:tc vMerge="1">
                  <a:txBody>
                    <a:bodyPr/>
                    <a:lstStyle/>
                    <a:p>
                      <a:endParaRPr lang="tr-TR"/>
                    </a:p>
                  </a:txBody>
                  <a:tcPr/>
                </a:tc>
                <a:tc>
                  <a:txBody>
                    <a:bodyPr/>
                    <a:lstStyle/>
                    <a:p>
                      <a:pPr>
                        <a:lnSpc>
                          <a:spcPct val="107000"/>
                        </a:lnSpc>
                        <a:spcAft>
                          <a:spcPts val="0"/>
                        </a:spcAf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Ağustos</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Hazırlanan program kılavuzlarının kontrol edilmesi gerekli düzeltmelerin istenmesi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Birim Kalite Temsilcileri</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Bölüm Kalite Temsilcileri</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6124">
                <a:tc vMerge="1">
                  <a:txBody>
                    <a:bodyPr/>
                    <a:lstStyle/>
                    <a:p>
                      <a:endParaRPr lang="tr-TR"/>
                    </a:p>
                  </a:txBody>
                  <a:tcPr/>
                </a:tc>
                <a:tc>
                  <a:txBody>
                    <a:bodyPr/>
                    <a:lstStyle/>
                    <a:p>
                      <a:pPr>
                        <a:lnSpc>
                          <a:spcPct val="107000"/>
                        </a:lnSpc>
                        <a:spcAft>
                          <a:spcPts val="0"/>
                        </a:spcAf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Ağustos</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Düzeltilmiş program kılavuzlarının birim internet sayfalarında yayımlanması</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Birim Kalite Temsilcileri</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6124">
                <a:tc vMerge="1">
                  <a:txBody>
                    <a:bodyPr/>
                    <a:lstStyle/>
                    <a:p>
                      <a:endParaRPr lang="tr-TR"/>
                    </a:p>
                  </a:txBody>
                  <a:tcPr/>
                </a:tc>
                <a:tc>
                  <a:txBody>
                    <a:bodyPr/>
                    <a:lstStyle/>
                    <a:p>
                      <a:pPr>
                        <a:lnSpc>
                          <a:spcPct val="107000"/>
                        </a:lnSpc>
                        <a:spcAft>
                          <a:spcPts val="0"/>
                        </a:spcAf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Eylül</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Yayımlanmış program kılavuzlarının kontrolü ve gerekli durumlarda birimlere dönüt verilmesi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Kalite Koordinatörlüğü</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72472237"/>
      </p:ext>
    </p:extLst>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200" b="1" dirty="0" smtClean="0">
                <a:solidFill>
                  <a:schemeClr val="accent6"/>
                </a:solidFill>
                <a:latin typeface="Times New Roman" pitchFamily="18" charset="0"/>
                <a:cs typeface="Times New Roman" pitchFamily="18" charset="0"/>
              </a:rPr>
              <a:t>Program Değerlendirme Çalışmaları</a:t>
            </a:r>
            <a:endParaRPr lang="tr-TR" sz="3200" b="1" dirty="0">
              <a:solidFill>
                <a:schemeClr val="accent6"/>
              </a:solidFill>
              <a:latin typeface="Times New Roman" pitchFamily="18" charset="0"/>
              <a:cs typeface="Times New Roman" pitchFamily="18" charset="0"/>
            </a:endParaRPr>
          </a:p>
        </p:txBody>
      </p:sp>
      <p:graphicFrame>
        <p:nvGraphicFramePr>
          <p:cNvPr id="4" name="Tablo 3"/>
          <p:cNvGraphicFramePr>
            <a:graphicFrameLocks noGrp="1"/>
          </p:cNvGraphicFramePr>
          <p:nvPr>
            <p:extLst>
              <p:ext uri="{D42A27DB-BD31-4B8C-83A1-F6EECF244321}">
                <p14:modId xmlns:p14="http://schemas.microsoft.com/office/powerpoint/2010/main" val="1372197029"/>
              </p:ext>
            </p:extLst>
          </p:nvPr>
        </p:nvGraphicFramePr>
        <p:xfrm>
          <a:off x="107504" y="1196752"/>
          <a:ext cx="8568952" cy="5324358"/>
        </p:xfrm>
        <a:graphic>
          <a:graphicData uri="http://schemas.openxmlformats.org/drawingml/2006/table">
            <a:tbl>
              <a:tblPr firstRow="1" firstCol="1" bandRow="1"/>
              <a:tblGrid>
                <a:gridCol w="1450504"/>
                <a:gridCol w="925760"/>
                <a:gridCol w="3888432"/>
                <a:gridCol w="2304256"/>
              </a:tblGrid>
              <a:tr h="188582">
                <a:tc gridSpan="4">
                  <a:txBody>
                    <a:bodyPr/>
                    <a:lstStyle/>
                    <a:p>
                      <a:pPr algn="ctr">
                        <a:lnSpc>
                          <a:spcPct val="107000"/>
                        </a:lnSpc>
                        <a:spcAft>
                          <a:spcPts val="0"/>
                        </a:spcAft>
                      </a:pPr>
                      <a:r>
                        <a:rPr lang="tr-TR" sz="1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TAKVİM VE SÜREÇ </a:t>
                      </a:r>
                      <a:endParaRPr lang="tr-TR"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83" marR="660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r>
              <a:tr h="188582">
                <a:tc>
                  <a:txBody>
                    <a:bodyPr/>
                    <a:lstStyle/>
                    <a:p>
                      <a:pPr algn="just">
                        <a:lnSpc>
                          <a:spcPct val="107000"/>
                        </a:lnSpc>
                        <a:spcAft>
                          <a:spcPts val="0"/>
                        </a:spcAft>
                      </a:pPr>
                      <a:r>
                        <a:rPr lang="tr-TR" sz="16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İş</a:t>
                      </a:r>
                      <a:endParaRPr lang="tr-TR" sz="160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83" marR="660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tr-TR" sz="16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Takvim </a:t>
                      </a:r>
                      <a:endParaRPr lang="tr-TR" sz="160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83" marR="660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tr-TR" sz="1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Süreç</a:t>
                      </a:r>
                      <a:endParaRPr lang="tr-TR"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83" marR="660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tr-TR" sz="1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Sorumlular</a:t>
                      </a:r>
                      <a:endParaRPr lang="tr-TR"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83" marR="660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5745">
                <a:tc rowSpan="6">
                  <a:txBody>
                    <a:bodyPr/>
                    <a:lstStyle/>
                    <a:p>
                      <a:pPr>
                        <a:lnSpc>
                          <a:spcPct val="107000"/>
                        </a:lnSpc>
                        <a:spcAft>
                          <a:spcPts val="0"/>
                        </a:spcAf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Program Öz Değerlendirme Çalışmaları</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083" marR="6608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Eylül</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083" marR="6608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Öz değerlendirme takımlarının oluşturulması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083" marR="6608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Kalite Koordinatörlüğü</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Dekanlıklar/Müdürlükler</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Bölüm Başkanları</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083" marR="6608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7164">
                <a:tc vMerge="1">
                  <a:txBody>
                    <a:bodyPr/>
                    <a:lstStyle/>
                    <a:p>
                      <a:endParaRPr lang="tr-TR"/>
                    </a:p>
                  </a:txBody>
                  <a:tcPr/>
                </a:tc>
                <a:tc>
                  <a:txBody>
                    <a:bodyPr/>
                    <a:lstStyle/>
                    <a:p>
                      <a:pPr>
                        <a:lnSpc>
                          <a:spcPct val="107000"/>
                        </a:lnSpc>
                        <a:spcAft>
                          <a:spcPts val="0"/>
                        </a:spcAf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Eylül</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083" marR="6608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Öz değerlendirme takımlarının sistemde tanımlanması</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083" marR="6608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Kalite Koordinatörlüğü</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083" marR="6608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7164">
                <a:tc vMerge="1">
                  <a:txBody>
                    <a:bodyPr/>
                    <a:lstStyle/>
                    <a:p>
                      <a:endParaRPr lang="tr-TR"/>
                    </a:p>
                  </a:txBody>
                  <a:tcPr/>
                </a:tc>
                <a:tc>
                  <a:txBody>
                    <a:bodyPr/>
                    <a:lstStyle/>
                    <a:p>
                      <a:pPr>
                        <a:lnSpc>
                          <a:spcPct val="107000"/>
                        </a:lnSpc>
                        <a:spcAft>
                          <a:spcPts val="0"/>
                        </a:spcAf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Ekim</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083" marR="6608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Öz değerlendirme takımlarına program değerlendirme eğitimi </a:t>
                      </a:r>
                      <a:r>
                        <a:rPr lang="tr-TR"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verilmesi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083" marR="6608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Kalite Koordinatörlüğü</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083" marR="6608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5745">
                <a:tc vMerge="1">
                  <a:txBody>
                    <a:bodyPr/>
                    <a:lstStyle/>
                    <a:p>
                      <a:endParaRPr lang="tr-TR"/>
                    </a:p>
                  </a:txBody>
                  <a:tcPr/>
                </a:tc>
                <a:tc>
                  <a:txBody>
                    <a:bodyPr/>
                    <a:lstStyle/>
                    <a:p>
                      <a:pPr>
                        <a:lnSpc>
                          <a:spcPct val="107000"/>
                        </a:lnSpc>
                        <a:spcAft>
                          <a:spcPts val="0"/>
                        </a:spcAf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Ekim-Kasım</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083" marR="6608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Öz değerlendirme takımlarının değerlendirmeleri sistem üzerinden yapması</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083" marR="6608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Öz Değerlendirme Takımları</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083" marR="6608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31491">
                <a:tc vMerge="1">
                  <a:txBody>
                    <a:bodyPr/>
                    <a:lstStyle/>
                    <a:p>
                      <a:endParaRPr lang="tr-TR"/>
                    </a:p>
                  </a:txBody>
                  <a:tcPr/>
                </a:tc>
                <a:tc>
                  <a:txBody>
                    <a:bodyPr/>
                    <a:lstStyle/>
                    <a:p>
                      <a:pPr>
                        <a:lnSpc>
                          <a:spcPct val="107000"/>
                        </a:lnSpc>
                        <a:spcAft>
                          <a:spcPts val="0"/>
                        </a:spcAf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Kasım</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083" marR="6608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Öz değerlendirme raporlarının bölümlerce incelenerek Program Öz Değerlendirme İyileştirme Raporu’nun hazırlanması ve dekanlıklara/müdürlüklere gönderilmesi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083" marR="6608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Bölüm Başkanları</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083" marR="6608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31491">
                <a:tc vMerge="1">
                  <a:txBody>
                    <a:bodyPr/>
                    <a:lstStyle/>
                    <a:p>
                      <a:endParaRPr lang="tr-TR"/>
                    </a:p>
                  </a:txBody>
                  <a:tcPr/>
                </a:tc>
                <a:tc>
                  <a:txBody>
                    <a:bodyPr/>
                    <a:lstStyle/>
                    <a:p>
                      <a:pPr>
                        <a:lnSpc>
                          <a:spcPct val="107000"/>
                        </a:lnSpc>
                        <a:spcAft>
                          <a:spcPts val="0"/>
                        </a:spcAf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Aralık</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083" marR="6608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Program Öz Değerlendirme İyileştirme Raporlarının fakülte/enstitü/YO/MYO kurullarında görüşülerek son biçiminin verilmesi ve ilgili programın web sayfasında paylaşılması</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083" marR="6608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Dekanlıklar/Müdürlükler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Bölüm Başkanları</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083" marR="6608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85095289"/>
      </p:ext>
    </p:extLst>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200" b="1" dirty="0" smtClean="0">
                <a:solidFill>
                  <a:schemeClr val="accent6"/>
                </a:solidFill>
                <a:latin typeface="Times New Roman" pitchFamily="18" charset="0"/>
                <a:cs typeface="Times New Roman" pitchFamily="18" charset="0"/>
              </a:rPr>
              <a:t>Anket Çalışmaları</a:t>
            </a:r>
            <a:endParaRPr lang="tr-TR" sz="3200" b="1" dirty="0">
              <a:solidFill>
                <a:schemeClr val="accent6"/>
              </a:solidFill>
              <a:latin typeface="Times New Roman" pitchFamily="18" charset="0"/>
              <a:cs typeface="Times New Roman" pitchFamily="18" charset="0"/>
            </a:endParaRPr>
          </a:p>
        </p:txBody>
      </p:sp>
      <p:graphicFrame>
        <p:nvGraphicFramePr>
          <p:cNvPr id="5" name="Tablo 4"/>
          <p:cNvGraphicFramePr>
            <a:graphicFrameLocks noGrp="1"/>
          </p:cNvGraphicFramePr>
          <p:nvPr>
            <p:extLst>
              <p:ext uri="{D42A27DB-BD31-4B8C-83A1-F6EECF244321}">
                <p14:modId xmlns:p14="http://schemas.microsoft.com/office/powerpoint/2010/main" val="1790473407"/>
              </p:ext>
            </p:extLst>
          </p:nvPr>
        </p:nvGraphicFramePr>
        <p:xfrm>
          <a:off x="457200" y="1124744"/>
          <a:ext cx="8291264" cy="5681206"/>
        </p:xfrm>
        <a:graphic>
          <a:graphicData uri="http://schemas.openxmlformats.org/drawingml/2006/table">
            <a:tbl>
              <a:tblPr firstRow="1" firstCol="1" bandRow="1"/>
              <a:tblGrid>
                <a:gridCol w="1666528"/>
                <a:gridCol w="1584176"/>
                <a:gridCol w="2880320"/>
                <a:gridCol w="2160240"/>
              </a:tblGrid>
              <a:tr h="231387">
                <a:tc gridSpan="4">
                  <a:txBody>
                    <a:bodyPr/>
                    <a:lstStyle/>
                    <a:p>
                      <a:pPr algn="ctr">
                        <a:lnSpc>
                          <a:spcPct val="107000"/>
                        </a:lnSpc>
                        <a:spcAft>
                          <a:spcPts val="0"/>
                        </a:spcAft>
                      </a:pPr>
                      <a:r>
                        <a:rPr lang="tr-TR" sz="1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TAKVİM VE SÜREÇ </a:t>
                      </a:r>
                      <a:endParaRPr lang="tr-TR"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83" marR="386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r>
              <a:tr h="231387">
                <a:tc>
                  <a:txBody>
                    <a:bodyPr/>
                    <a:lstStyle/>
                    <a:p>
                      <a:pPr algn="just">
                        <a:lnSpc>
                          <a:spcPct val="107000"/>
                        </a:lnSpc>
                        <a:spcAft>
                          <a:spcPts val="0"/>
                        </a:spcAft>
                      </a:pPr>
                      <a:r>
                        <a:rPr lang="tr-TR" sz="16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İş</a:t>
                      </a:r>
                      <a:endParaRPr lang="tr-TR" sz="160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83" marR="386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tr-TR" sz="16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Takvim </a:t>
                      </a:r>
                      <a:endParaRPr lang="tr-TR" sz="160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83" marR="386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tr-TR" sz="1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Süreç</a:t>
                      </a:r>
                      <a:endParaRPr lang="tr-TR"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83" marR="386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tr-TR" sz="1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Sorumlular</a:t>
                      </a:r>
                      <a:endParaRPr lang="tr-TR"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83" marR="386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2775">
                <a:tc rowSpan="4">
                  <a:txBody>
                    <a:bodyPr/>
                    <a:lstStyle/>
                    <a:p>
                      <a:pPr>
                        <a:lnSpc>
                          <a:spcPct val="107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Öğretim Elemanı Değerlendirme Anketi Uygulamaları</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683" marR="3868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Nisan ve Kasım</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683" marR="3868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Anketlerin uygulanması</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38683" marR="3868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Kalite Koordinatörlüğü</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38683" marR="3868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6937">
                <a:tc vMerge="1">
                  <a:txBody>
                    <a:bodyPr/>
                    <a:lstStyle/>
                    <a:p>
                      <a:endParaRPr lang="tr-TR"/>
                    </a:p>
                  </a:txBody>
                  <a:tcPr/>
                </a:tc>
                <a:tc>
                  <a:txBody>
                    <a:bodyPr/>
                    <a:lstStyle/>
                    <a:p>
                      <a:pPr>
                        <a:lnSpc>
                          <a:spcPct val="107000"/>
                        </a:lnSpc>
                        <a:spcAft>
                          <a:spcPts val="0"/>
                        </a:spcAft>
                      </a:pPr>
                      <a:r>
                        <a:rPr lang="tr-TR"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Mayıs ve Aralık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683" marR="3868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Değerlendirme sonuçlarının </a:t>
                      </a:r>
                      <a:r>
                        <a:rPr lang="tr-TR"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dekanlıklarca/müdürlüklerce </a:t>
                      </a: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incelenerek düşük puanlı maddeler (3,39 ve altı) hususunda öğretim elemanlarına dönüt verilmesi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683" marR="3868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Kalite Koordinatörlüğü</a:t>
                      </a:r>
                    </a:p>
                    <a:p>
                      <a:pPr>
                        <a:lnSpc>
                          <a:spcPct val="107000"/>
                        </a:lnSpc>
                        <a:spcAft>
                          <a:spcPts val="0"/>
                        </a:spcAft>
                      </a:pPr>
                      <a:r>
                        <a:rPr lang="tr-TR"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Dekanlıklar/Müdürlükler</a:t>
                      </a:r>
                    </a:p>
                    <a:p>
                      <a:pPr>
                        <a:lnSpc>
                          <a:spcPct val="107000"/>
                        </a:lnSpc>
                        <a:spcAft>
                          <a:spcPts val="0"/>
                        </a:spcAft>
                      </a:pP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683" marR="3868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711">
                <a:tc vMerge="1">
                  <a:txBody>
                    <a:bodyPr/>
                    <a:lstStyle/>
                    <a:p>
                      <a:endParaRPr lang="tr-TR"/>
                    </a:p>
                  </a:txBody>
                  <a:tcPr/>
                </a:tc>
                <a:tc>
                  <a:txBody>
                    <a:bodyPr/>
                    <a:lstStyle/>
                    <a:p>
                      <a:pPr>
                        <a:lnSpc>
                          <a:spcPct val="107000"/>
                        </a:lnSpc>
                        <a:spcAft>
                          <a:spcPts val="0"/>
                        </a:spcAft>
                      </a:pPr>
                      <a:r>
                        <a:rPr lang="tr-TR"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Mayıs ve Aralık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683" marR="3868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Öğretim elemanlarının düşük puanlı maddeler (3,39 ve altı) hususunda planladıkları iyileştirmeleri </a:t>
                      </a:r>
                      <a:r>
                        <a:rPr lang="tr-TR"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dekanlıklara/müdürlüklere </a:t>
                      </a: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EK-11’de yer alan Öğretim Süreci İyileştirme Planı aracılığıyla bildirmesi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683" marR="3868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Dekanlıklar/Müdürlükler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Öğretim Elemanları</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683" marR="3868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5549">
                <a:tc vMerge="1">
                  <a:txBody>
                    <a:bodyPr/>
                    <a:lstStyle/>
                    <a:p>
                      <a:endParaRPr lang="tr-TR"/>
                    </a:p>
                  </a:txBody>
                  <a:tcPr/>
                </a:tc>
                <a:tc>
                  <a:txBody>
                    <a:bodyPr/>
                    <a:lstStyle/>
                    <a:p>
                      <a:pPr>
                        <a:lnSpc>
                          <a:spcPct val="107000"/>
                        </a:lnSpc>
                        <a:spcAft>
                          <a:spcPts val="0"/>
                        </a:spcAft>
                      </a:pPr>
                      <a:r>
                        <a:rPr lang="tr-TR"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Ocak-Aralık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683" marR="3868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Planlanan iyileştirmelerin gerçekleşme durumunun sonraki dönemlerde alınan puanlar üzerinden izlenmesi</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38683" marR="3868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Dekanlıklar/Müdürlükler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683" marR="3868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34388660"/>
      </p:ext>
    </p:extLst>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200" b="1" dirty="0" smtClean="0">
                <a:solidFill>
                  <a:schemeClr val="accent6"/>
                </a:solidFill>
                <a:latin typeface="Times New Roman" pitchFamily="18" charset="0"/>
                <a:cs typeface="Times New Roman" pitchFamily="18" charset="0"/>
              </a:rPr>
              <a:t>Anket Çalışmaları</a:t>
            </a:r>
            <a:endParaRPr lang="tr-TR" sz="3200" b="1" dirty="0">
              <a:solidFill>
                <a:schemeClr val="accent6"/>
              </a:solidFill>
              <a:latin typeface="Times New Roman" pitchFamily="18" charset="0"/>
              <a:cs typeface="Times New Roman" pitchFamily="18" charset="0"/>
            </a:endParaRPr>
          </a:p>
        </p:txBody>
      </p:sp>
      <p:graphicFrame>
        <p:nvGraphicFramePr>
          <p:cNvPr id="4" name="Tablo 3"/>
          <p:cNvGraphicFramePr>
            <a:graphicFrameLocks noGrp="1"/>
          </p:cNvGraphicFramePr>
          <p:nvPr>
            <p:extLst>
              <p:ext uri="{D42A27DB-BD31-4B8C-83A1-F6EECF244321}">
                <p14:modId xmlns:p14="http://schemas.microsoft.com/office/powerpoint/2010/main" val="134701256"/>
              </p:ext>
            </p:extLst>
          </p:nvPr>
        </p:nvGraphicFramePr>
        <p:xfrm>
          <a:off x="457200" y="1163369"/>
          <a:ext cx="8435280" cy="5394423"/>
        </p:xfrm>
        <a:graphic>
          <a:graphicData uri="http://schemas.openxmlformats.org/drawingml/2006/table">
            <a:tbl>
              <a:tblPr firstRow="1" firstCol="1" bandRow="1"/>
              <a:tblGrid>
                <a:gridCol w="1333187"/>
                <a:gridCol w="1259120"/>
                <a:gridCol w="3610725"/>
                <a:gridCol w="2232248"/>
              </a:tblGrid>
              <a:tr h="180811">
                <a:tc gridSpan="4">
                  <a:txBody>
                    <a:bodyPr/>
                    <a:lstStyle/>
                    <a:p>
                      <a:pPr algn="ctr">
                        <a:lnSpc>
                          <a:spcPct val="107000"/>
                        </a:lnSpc>
                        <a:spcAft>
                          <a:spcPts val="0"/>
                        </a:spcAft>
                      </a:pPr>
                      <a:r>
                        <a:rPr lang="tr-TR" sz="1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TAKVİM VE SÜREÇ </a:t>
                      </a:r>
                      <a:endParaRPr lang="tr-TR"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83" marR="386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r>
              <a:tr h="180811">
                <a:tc>
                  <a:txBody>
                    <a:bodyPr/>
                    <a:lstStyle/>
                    <a:p>
                      <a:pPr algn="just">
                        <a:lnSpc>
                          <a:spcPct val="107000"/>
                        </a:lnSpc>
                        <a:spcAft>
                          <a:spcPts val="0"/>
                        </a:spcAft>
                      </a:pPr>
                      <a:r>
                        <a:rPr lang="tr-TR" sz="16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İş</a:t>
                      </a:r>
                      <a:endParaRPr lang="tr-TR" sz="160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83" marR="386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tr-TR" sz="16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Takvim </a:t>
                      </a:r>
                      <a:endParaRPr lang="tr-TR" sz="160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83" marR="386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tr-TR" sz="1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Süreç</a:t>
                      </a:r>
                      <a:endParaRPr lang="tr-TR"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83" marR="386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tr-TR" sz="1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Sorumlular</a:t>
                      </a:r>
                      <a:endParaRPr lang="tr-TR"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683" marR="386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811">
                <a:tc rowSpan="6">
                  <a:txBody>
                    <a:bodyPr/>
                    <a:lstStyle/>
                    <a:p>
                      <a:pPr>
                        <a:lnSpc>
                          <a:spcPct val="107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Memnuniyet Anketi Uygulamaları</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683" marR="3868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Ekim-Kasım</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38683" marR="3868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Anketlerin uygulanması</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38683" marR="3868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Kalite Koordinatörlüğü</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38683" marR="3868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1333">
                <a:tc vMerge="1">
                  <a:txBody>
                    <a:bodyPr/>
                    <a:lstStyle/>
                    <a:p>
                      <a:endParaRPr lang="tr-TR"/>
                    </a:p>
                  </a:txBody>
                  <a:tcPr/>
                </a:tc>
                <a:tc>
                  <a:txBody>
                    <a:bodyPr/>
                    <a:lstStyle/>
                    <a:p>
                      <a:pPr>
                        <a:lnSpc>
                          <a:spcPct val="107000"/>
                        </a:lnSpc>
                        <a:spcAft>
                          <a:spcPts val="0"/>
                        </a:spcAf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Kasım-Aralık</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38683" marR="3868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Uygulama sonuçlarının analiz edilerek o yıla ait Memnuniyet Anketi Uygulamaları Sonuç Raporunun yazılması ve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683" marR="3868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Kalite Koordinatörlüğü</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38683" marR="3868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31681">
                <a:tc vMerge="1">
                  <a:txBody>
                    <a:bodyPr/>
                    <a:lstStyle/>
                    <a:p>
                      <a:endParaRPr lang="tr-TR"/>
                    </a:p>
                  </a:txBody>
                  <a:tcPr/>
                </a:tc>
                <a:tc>
                  <a:txBody>
                    <a:bodyPr/>
                    <a:lstStyle/>
                    <a:p>
                      <a:pPr>
                        <a:lnSpc>
                          <a:spcPct val="107000"/>
                        </a:lnSpc>
                        <a:spcAft>
                          <a:spcPts val="0"/>
                        </a:spcAf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Aralık</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38683" marR="3868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Memnuniyet Anketi Uygulamaları Sonuç Raporunun Kalite Komisyonu ile paylaşılması ve sonuçlar üzerine görüşmek için toplantı çağrısı yapılması</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38683" marR="3868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Kalite Komisyonu</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Kalite Koordinatörlüğü</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683" marR="3868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1333">
                <a:tc vMerge="1">
                  <a:txBody>
                    <a:bodyPr/>
                    <a:lstStyle/>
                    <a:p>
                      <a:endParaRPr lang="tr-TR"/>
                    </a:p>
                  </a:txBody>
                  <a:tcPr/>
                </a:tc>
                <a:tc>
                  <a:txBody>
                    <a:bodyPr/>
                    <a:lstStyle/>
                    <a:p>
                      <a:pPr>
                        <a:lnSpc>
                          <a:spcPct val="107000"/>
                        </a:lnSpc>
                        <a:spcAft>
                          <a:spcPts val="0"/>
                        </a:spcAf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Aralık-Ocak</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38683" marR="3868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Kalite Komisyonu toplantısında anket sonuçları üzerinden iyileştirmelerin planlanması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38683" marR="3868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Kalite Komisyonu</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Kalite Koordinatörlüğü</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38683" marR="3868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31681">
                <a:tc vMerge="1">
                  <a:txBody>
                    <a:bodyPr/>
                    <a:lstStyle/>
                    <a:p>
                      <a:endParaRPr lang="tr-TR"/>
                    </a:p>
                  </a:txBody>
                  <a:tcPr/>
                </a:tc>
                <a:tc>
                  <a:txBody>
                    <a:bodyPr/>
                    <a:lstStyle/>
                    <a:p>
                      <a:pPr>
                        <a:lnSpc>
                          <a:spcPct val="107000"/>
                        </a:lnSpc>
                        <a:spcAft>
                          <a:spcPts val="0"/>
                        </a:spcAf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Ocak</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38683" marR="3868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Memnuniyet Anketi Uygulamaları Sonuç Raporunun Üniversite ana sayfasında ve Kalite Koordinatörlüğünün sayfasında paylaşılması</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38683" marR="3868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Kalite Koordinatörlüğü</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Basın ve Halkla İlişkiler Koordinatörlüğü</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38683" marR="3868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1333">
                <a:tc vMerge="1">
                  <a:txBody>
                    <a:bodyPr/>
                    <a:lstStyle/>
                    <a:p>
                      <a:endParaRPr lang="tr-TR"/>
                    </a:p>
                  </a:txBody>
                  <a:tcPr/>
                </a:tc>
                <a:tc>
                  <a:txBody>
                    <a:bodyPr/>
                    <a:lstStyle/>
                    <a:p>
                      <a:pPr>
                        <a:lnSpc>
                          <a:spcPct val="107000"/>
                        </a:lnSpc>
                        <a:spcAft>
                          <a:spcPts val="0"/>
                        </a:spcAf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Ocak-Aralık</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38683" marR="3868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Planlanan iyileştirmelerin ilgili birimlerle görüşülerek hayata geçirilmesi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683" marR="3868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Kalite Koordinatörlüğü</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Birim Yönetimleri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Bölüm </a:t>
                      </a: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Kalite </a:t>
                      </a:r>
                      <a:r>
                        <a:rPr lang="tr-TR"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Temsilcileri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683" marR="3868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91204220"/>
      </p:ext>
    </p:extLst>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2123</TotalTime>
  <Words>563</Words>
  <Application>Microsoft Office PowerPoint</Application>
  <PresentationFormat>Ekran Gösterisi (4:3)</PresentationFormat>
  <Paragraphs>223</Paragraphs>
  <Slides>18</Slides>
  <Notes>2</Notes>
  <HiddenSlides>0</HiddenSlides>
  <MMClips>0</MMClips>
  <ScaleCrop>false</ScaleCrop>
  <HeadingPairs>
    <vt:vector size="6" baseType="variant">
      <vt:variant>
        <vt:lpstr>Kullanılan Yazı Tipleri</vt:lpstr>
      </vt:variant>
      <vt:variant>
        <vt:i4>4</vt:i4>
      </vt:variant>
      <vt:variant>
        <vt:lpstr>Tema</vt:lpstr>
      </vt:variant>
      <vt:variant>
        <vt:i4>2</vt:i4>
      </vt:variant>
      <vt:variant>
        <vt:lpstr>Slayt Başlıkları</vt:lpstr>
      </vt:variant>
      <vt:variant>
        <vt:i4>18</vt:i4>
      </vt:variant>
    </vt:vector>
  </HeadingPairs>
  <TitlesOfParts>
    <vt:vector size="24" baseType="lpstr">
      <vt:lpstr>Arial</vt:lpstr>
      <vt:lpstr>Calibri</vt:lpstr>
      <vt:lpstr>Times New Roman</vt:lpstr>
      <vt:lpstr>Wingdings</vt:lpstr>
      <vt:lpstr>Ofis Teması</vt:lpstr>
      <vt:lpstr>Varsayılan Tasarım</vt:lpstr>
      <vt:lpstr>KALİTE YÖNETİMİ EL KİTABI PROGRAM AKREDİTASYONU BİLGİLENDİRME TOPLANTISI (SENATO SUNUMU) 07.09.2021</vt:lpstr>
      <vt:lpstr>Kalite Yönetimi El Kitabı</vt:lpstr>
      <vt:lpstr>Kalite Yönetimi El Kitabı</vt:lpstr>
      <vt:lpstr>Stratejik Plan Kapsamında Kalite Çalışmaları</vt:lpstr>
      <vt:lpstr>Program Kılavuzu Çalışmaları</vt:lpstr>
      <vt:lpstr>Program Kılavuzu Çalışmaları</vt:lpstr>
      <vt:lpstr>Program Değerlendirme Çalışmaları</vt:lpstr>
      <vt:lpstr>Anket Çalışmaları</vt:lpstr>
      <vt:lpstr>Anket Çalışmaları</vt:lpstr>
      <vt:lpstr>Akreditasyon Çalışmaları</vt:lpstr>
      <vt:lpstr>Akreditasyon Çalışmaları</vt:lpstr>
      <vt:lpstr>Akreditasyon Çalışmaları</vt:lpstr>
      <vt:lpstr>Akreditasyon Çalışmaları</vt:lpstr>
      <vt:lpstr>Akreditasyon Çalışmaları</vt:lpstr>
      <vt:lpstr>Akreditasyon Çalışmaları</vt:lpstr>
      <vt:lpstr>Akreditasyon Çalışmaları</vt:lpstr>
      <vt:lpstr>Akreditasyon Çalışmaları</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Yönetim Süreçleri</dc:title>
  <dc:creator>murat</dc:creator>
  <cp:lastModifiedBy>USER</cp:lastModifiedBy>
  <cp:revision>178</cp:revision>
  <dcterms:created xsi:type="dcterms:W3CDTF">2014-10-12T08:32:03Z</dcterms:created>
  <dcterms:modified xsi:type="dcterms:W3CDTF">2022-03-09T08:06:18Z</dcterms:modified>
</cp:coreProperties>
</file>