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95" r:id="rId2"/>
    <p:sldId id="347" r:id="rId3"/>
    <p:sldId id="350" r:id="rId4"/>
    <p:sldId id="351" r:id="rId5"/>
    <p:sldId id="356" r:id="rId6"/>
    <p:sldId id="349" r:id="rId7"/>
    <p:sldId id="353" r:id="rId8"/>
    <p:sldId id="354" r:id="rId9"/>
    <p:sldId id="367" r:id="rId10"/>
    <p:sldId id="366" r:id="rId11"/>
    <p:sldId id="365" r:id="rId12"/>
    <p:sldId id="368" r:id="rId13"/>
    <p:sldId id="374" r:id="rId14"/>
    <p:sldId id="348" r:id="rId15"/>
    <p:sldId id="343" r:id="rId16"/>
    <p:sldId id="344" r:id="rId17"/>
    <p:sldId id="357" r:id="rId18"/>
    <p:sldId id="377" r:id="rId19"/>
    <p:sldId id="378" r:id="rId20"/>
    <p:sldId id="339" r:id="rId21"/>
    <p:sldId id="340" r:id="rId22"/>
    <p:sldId id="341" r:id="rId23"/>
    <p:sldId id="346" r:id="rId24"/>
    <p:sldId id="358" r:id="rId25"/>
    <p:sldId id="375" r:id="rId26"/>
    <p:sldId id="376" r:id="rId27"/>
    <p:sldId id="342" r:id="rId28"/>
    <p:sldId id="338" r:id="rId29"/>
    <p:sldId id="359" r:id="rId30"/>
    <p:sldId id="291"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87792" autoAdjust="0"/>
  </p:normalViewPr>
  <p:slideViewPr>
    <p:cSldViewPr>
      <p:cViewPr varScale="1">
        <p:scale>
          <a:sx n="81" d="100"/>
          <a:sy n="81" d="100"/>
        </p:scale>
        <p:origin x="13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38AAD-1851-400B-9243-30C9B1E8363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7709B7AD-8DA5-4ACB-8EB8-CFF0168F33CE}">
      <dgm:prSet phldrT="[Metin]"/>
      <dgm:spPr/>
      <dgm:t>
        <a:bodyPr/>
        <a:lstStyle/>
        <a:p>
          <a:r>
            <a:rPr lang="tr-TR" dirty="0" smtClean="0"/>
            <a:t>Akreditasyon</a:t>
          </a:r>
          <a:endParaRPr lang="tr-TR" dirty="0"/>
        </a:p>
      </dgm:t>
    </dgm:pt>
    <dgm:pt modelId="{1F8454A4-3ED2-44F4-93ED-FA04CD81909B}" type="parTrans" cxnId="{13326E56-E62C-481C-BDC3-5BC4D0D82875}">
      <dgm:prSet/>
      <dgm:spPr/>
      <dgm:t>
        <a:bodyPr/>
        <a:lstStyle/>
        <a:p>
          <a:endParaRPr lang="tr-TR"/>
        </a:p>
      </dgm:t>
    </dgm:pt>
    <dgm:pt modelId="{BE6B2EB6-9262-4D70-BDDB-B0A8BF1F0AA4}" type="sibTrans" cxnId="{13326E56-E62C-481C-BDC3-5BC4D0D82875}">
      <dgm:prSet/>
      <dgm:spPr/>
      <dgm:t>
        <a:bodyPr/>
        <a:lstStyle/>
        <a:p>
          <a:endParaRPr lang="tr-TR"/>
        </a:p>
      </dgm:t>
    </dgm:pt>
    <dgm:pt modelId="{F8901864-C864-48A0-89B5-C7B7F34D54B5}">
      <dgm:prSet phldrT="[Metin]"/>
      <dgm:spPr/>
      <dgm:t>
        <a:bodyPr/>
        <a:lstStyle/>
        <a:p>
          <a:r>
            <a:rPr lang="tr-TR" dirty="0" smtClean="0"/>
            <a:t>Kurumsal Akreditasyon</a:t>
          </a:r>
          <a:endParaRPr lang="tr-TR" dirty="0"/>
        </a:p>
      </dgm:t>
    </dgm:pt>
    <dgm:pt modelId="{C45A9A40-D942-4C48-B04C-75DCC848AA6E}" type="parTrans" cxnId="{324147CA-9647-4F86-998F-88948EC47AA7}">
      <dgm:prSet/>
      <dgm:spPr/>
      <dgm:t>
        <a:bodyPr/>
        <a:lstStyle/>
        <a:p>
          <a:endParaRPr lang="tr-TR"/>
        </a:p>
      </dgm:t>
    </dgm:pt>
    <dgm:pt modelId="{C42A06AE-0D20-47C6-AA47-DA9BDBAA931F}" type="sibTrans" cxnId="{324147CA-9647-4F86-998F-88948EC47AA7}">
      <dgm:prSet/>
      <dgm:spPr/>
      <dgm:t>
        <a:bodyPr/>
        <a:lstStyle/>
        <a:p>
          <a:endParaRPr lang="tr-TR"/>
        </a:p>
      </dgm:t>
    </dgm:pt>
    <dgm:pt modelId="{A2B38EFC-2AAA-4545-BD51-AB42851A1C0E}">
      <dgm:prSet phldrT="[Metin]"/>
      <dgm:spPr/>
      <dgm:t>
        <a:bodyPr/>
        <a:lstStyle/>
        <a:p>
          <a:r>
            <a:rPr lang="tr-TR" dirty="0" smtClean="0"/>
            <a:t>Program Akreditasyonu</a:t>
          </a:r>
          <a:endParaRPr lang="tr-TR" dirty="0"/>
        </a:p>
      </dgm:t>
    </dgm:pt>
    <dgm:pt modelId="{5B2333CA-6D28-4411-AADF-87D12E9AA982}" type="parTrans" cxnId="{3C5CAAE4-F929-4501-8198-AFAB693173C7}">
      <dgm:prSet/>
      <dgm:spPr/>
      <dgm:t>
        <a:bodyPr/>
        <a:lstStyle/>
        <a:p>
          <a:endParaRPr lang="tr-TR"/>
        </a:p>
      </dgm:t>
    </dgm:pt>
    <dgm:pt modelId="{03FA9AD3-CDAC-4534-8697-C79D5871C3F1}" type="sibTrans" cxnId="{3C5CAAE4-F929-4501-8198-AFAB693173C7}">
      <dgm:prSet/>
      <dgm:spPr/>
      <dgm:t>
        <a:bodyPr/>
        <a:lstStyle/>
        <a:p>
          <a:endParaRPr lang="tr-TR"/>
        </a:p>
      </dgm:t>
    </dgm:pt>
    <dgm:pt modelId="{7AD3B666-9426-4E21-95D9-2A912DD22761}" type="pres">
      <dgm:prSet presAssocID="{9F438AAD-1851-400B-9243-30C9B1E8363F}" presName="hierChild1" presStyleCnt="0">
        <dgm:presLayoutVars>
          <dgm:orgChart val="1"/>
          <dgm:chPref val="1"/>
          <dgm:dir/>
          <dgm:animOne val="branch"/>
          <dgm:animLvl val="lvl"/>
          <dgm:resizeHandles/>
        </dgm:presLayoutVars>
      </dgm:prSet>
      <dgm:spPr/>
      <dgm:t>
        <a:bodyPr/>
        <a:lstStyle/>
        <a:p>
          <a:endParaRPr lang="tr-TR"/>
        </a:p>
      </dgm:t>
    </dgm:pt>
    <dgm:pt modelId="{E97AB21A-7A53-4FCD-8697-E2AEBAB1D823}" type="pres">
      <dgm:prSet presAssocID="{7709B7AD-8DA5-4ACB-8EB8-CFF0168F33CE}" presName="hierRoot1" presStyleCnt="0">
        <dgm:presLayoutVars>
          <dgm:hierBranch val="init"/>
        </dgm:presLayoutVars>
      </dgm:prSet>
      <dgm:spPr/>
    </dgm:pt>
    <dgm:pt modelId="{5A88014D-2AAB-47F1-BB57-4629807AB910}" type="pres">
      <dgm:prSet presAssocID="{7709B7AD-8DA5-4ACB-8EB8-CFF0168F33CE}" presName="rootComposite1" presStyleCnt="0"/>
      <dgm:spPr/>
    </dgm:pt>
    <dgm:pt modelId="{511AB95C-1C53-4A51-A86D-5B8EADD70331}" type="pres">
      <dgm:prSet presAssocID="{7709B7AD-8DA5-4ACB-8EB8-CFF0168F33CE}" presName="rootText1" presStyleLbl="node0" presStyleIdx="0" presStyleCnt="1">
        <dgm:presLayoutVars>
          <dgm:chPref val="3"/>
        </dgm:presLayoutVars>
      </dgm:prSet>
      <dgm:spPr/>
      <dgm:t>
        <a:bodyPr/>
        <a:lstStyle/>
        <a:p>
          <a:endParaRPr lang="tr-TR"/>
        </a:p>
      </dgm:t>
    </dgm:pt>
    <dgm:pt modelId="{9B603A1A-CC2D-48BE-9356-CA832AAD85E2}" type="pres">
      <dgm:prSet presAssocID="{7709B7AD-8DA5-4ACB-8EB8-CFF0168F33CE}" presName="rootConnector1" presStyleLbl="node1" presStyleIdx="0" presStyleCnt="0"/>
      <dgm:spPr/>
      <dgm:t>
        <a:bodyPr/>
        <a:lstStyle/>
        <a:p>
          <a:endParaRPr lang="tr-TR"/>
        </a:p>
      </dgm:t>
    </dgm:pt>
    <dgm:pt modelId="{C73E7706-4D1F-427F-8811-5E6D1F9D4B5E}" type="pres">
      <dgm:prSet presAssocID="{7709B7AD-8DA5-4ACB-8EB8-CFF0168F33CE}" presName="hierChild2" presStyleCnt="0"/>
      <dgm:spPr/>
    </dgm:pt>
    <dgm:pt modelId="{FFF0B64B-8319-4FA7-8922-DE1E64CB5954}" type="pres">
      <dgm:prSet presAssocID="{C45A9A40-D942-4C48-B04C-75DCC848AA6E}" presName="Name37" presStyleLbl="parChTrans1D2" presStyleIdx="0" presStyleCnt="2"/>
      <dgm:spPr/>
      <dgm:t>
        <a:bodyPr/>
        <a:lstStyle/>
        <a:p>
          <a:endParaRPr lang="tr-TR"/>
        </a:p>
      </dgm:t>
    </dgm:pt>
    <dgm:pt modelId="{5B70C7EC-5747-48F4-851F-F624D68E3D1D}" type="pres">
      <dgm:prSet presAssocID="{F8901864-C864-48A0-89B5-C7B7F34D54B5}" presName="hierRoot2" presStyleCnt="0">
        <dgm:presLayoutVars>
          <dgm:hierBranch val="init"/>
        </dgm:presLayoutVars>
      </dgm:prSet>
      <dgm:spPr/>
    </dgm:pt>
    <dgm:pt modelId="{A42935B7-BC13-46F2-8375-8D002A72B5F1}" type="pres">
      <dgm:prSet presAssocID="{F8901864-C864-48A0-89B5-C7B7F34D54B5}" presName="rootComposite" presStyleCnt="0"/>
      <dgm:spPr/>
    </dgm:pt>
    <dgm:pt modelId="{0673BB2D-6331-4590-8ADA-F602AD8D5DC5}" type="pres">
      <dgm:prSet presAssocID="{F8901864-C864-48A0-89B5-C7B7F34D54B5}" presName="rootText" presStyleLbl="node2" presStyleIdx="0" presStyleCnt="2">
        <dgm:presLayoutVars>
          <dgm:chPref val="3"/>
        </dgm:presLayoutVars>
      </dgm:prSet>
      <dgm:spPr/>
      <dgm:t>
        <a:bodyPr/>
        <a:lstStyle/>
        <a:p>
          <a:endParaRPr lang="tr-TR"/>
        </a:p>
      </dgm:t>
    </dgm:pt>
    <dgm:pt modelId="{5B4DFE56-B4E1-4FFF-93CB-5755C6B04DCC}" type="pres">
      <dgm:prSet presAssocID="{F8901864-C864-48A0-89B5-C7B7F34D54B5}" presName="rootConnector" presStyleLbl="node2" presStyleIdx="0" presStyleCnt="2"/>
      <dgm:spPr/>
      <dgm:t>
        <a:bodyPr/>
        <a:lstStyle/>
        <a:p>
          <a:endParaRPr lang="tr-TR"/>
        </a:p>
      </dgm:t>
    </dgm:pt>
    <dgm:pt modelId="{AB825046-7F2F-4354-A306-4F2E0E517D0B}" type="pres">
      <dgm:prSet presAssocID="{F8901864-C864-48A0-89B5-C7B7F34D54B5}" presName="hierChild4" presStyleCnt="0"/>
      <dgm:spPr/>
    </dgm:pt>
    <dgm:pt modelId="{E924FF46-96D1-40B5-A1D1-286E4C23077F}" type="pres">
      <dgm:prSet presAssocID="{F8901864-C864-48A0-89B5-C7B7F34D54B5}" presName="hierChild5" presStyleCnt="0"/>
      <dgm:spPr/>
    </dgm:pt>
    <dgm:pt modelId="{F00C7751-413A-4CB8-9F49-47B371E5D829}" type="pres">
      <dgm:prSet presAssocID="{5B2333CA-6D28-4411-AADF-87D12E9AA982}" presName="Name37" presStyleLbl="parChTrans1D2" presStyleIdx="1" presStyleCnt="2"/>
      <dgm:spPr/>
      <dgm:t>
        <a:bodyPr/>
        <a:lstStyle/>
        <a:p>
          <a:endParaRPr lang="tr-TR"/>
        </a:p>
      </dgm:t>
    </dgm:pt>
    <dgm:pt modelId="{533DB870-7852-4B54-8A89-BCCD17E846F3}" type="pres">
      <dgm:prSet presAssocID="{A2B38EFC-2AAA-4545-BD51-AB42851A1C0E}" presName="hierRoot2" presStyleCnt="0">
        <dgm:presLayoutVars>
          <dgm:hierBranch val="init"/>
        </dgm:presLayoutVars>
      </dgm:prSet>
      <dgm:spPr/>
    </dgm:pt>
    <dgm:pt modelId="{75796387-0DD2-42B4-9F0A-CE2FC055B7C8}" type="pres">
      <dgm:prSet presAssocID="{A2B38EFC-2AAA-4545-BD51-AB42851A1C0E}" presName="rootComposite" presStyleCnt="0"/>
      <dgm:spPr/>
    </dgm:pt>
    <dgm:pt modelId="{98E30C22-FFF5-4ADB-823F-CDB7472EF076}" type="pres">
      <dgm:prSet presAssocID="{A2B38EFC-2AAA-4545-BD51-AB42851A1C0E}" presName="rootText" presStyleLbl="node2" presStyleIdx="1" presStyleCnt="2">
        <dgm:presLayoutVars>
          <dgm:chPref val="3"/>
        </dgm:presLayoutVars>
      </dgm:prSet>
      <dgm:spPr/>
      <dgm:t>
        <a:bodyPr/>
        <a:lstStyle/>
        <a:p>
          <a:endParaRPr lang="tr-TR"/>
        </a:p>
      </dgm:t>
    </dgm:pt>
    <dgm:pt modelId="{BAF3BA77-4F7E-4199-B8C3-7DAB9581FF56}" type="pres">
      <dgm:prSet presAssocID="{A2B38EFC-2AAA-4545-BD51-AB42851A1C0E}" presName="rootConnector" presStyleLbl="node2" presStyleIdx="1" presStyleCnt="2"/>
      <dgm:spPr/>
      <dgm:t>
        <a:bodyPr/>
        <a:lstStyle/>
        <a:p>
          <a:endParaRPr lang="tr-TR"/>
        </a:p>
      </dgm:t>
    </dgm:pt>
    <dgm:pt modelId="{5B60164F-39C8-4353-9C23-F68F0424372B}" type="pres">
      <dgm:prSet presAssocID="{A2B38EFC-2AAA-4545-BD51-AB42851A1C0E}" presName="hierChild4" presStyleCnt="0"/>
      <dgm:spPr/>
    </dgm:pt>
    <dgm:pt modelId="{0742CE6F-AE1D-476D-A003-BD94E845C3D1}" type="pres">
      <dgm:prSet presAssocID="{A2B38EFC-2AAA-4545-BD51-AB42851A1C0E}" presName="hierChild5" presStyleCnt="0"/>
      <dgm:spPr/>
    </dgm:pt>
    <dgm:pt modelId="{42C965C2-7CB9-47D7-9DFD-67262F08C918}" type="pres">
      <dgm:prSet presAssocID="{7709B7AD-8DA5-4ACB-8EB8-CFF0168F33CE}" presName="hierChild3" presStyleCnt="0"/>
      <dgm:spPr/>
    </dgm:pt>
  </dgm:ptLst>
  <dgm:cxnLst>
    <dgm:cxn modelId="{13326E56-E62C-481C-BDC3-5BC4D0D82875}" srcId="{9F438AAD-1851-400B-9243-30C9B1E8363F}" destId="{7709B7AD-8DA5-4ACB-8EB8-CFF0168F33CE}" srcOrd="0" destOrd="0" parTransId="{1F8454A4-3ED2-44F4-93ED-FA04CD81909B}" sibTransId="{BE6B2EB6-9262-4D70-BDDB-B0A8BF1F0AA4}"/>
    <dgm:cxn modelId="{A93C3B31-5788-4C0D-A527-4E2E325C93A7}" type="presOf" srcId="{C45A9A40-D942-4C48-B04C-75DCC848AA6E}" destId="{FFF0B64B-8319-4FA7-8922-DE1E64CB5954}" srcOrd="0" destOrd="0" presId="urn:microsoft.com/office/officeart/2005/8/layout/orgChart1"/>
    <dgm:cxn modelId="{88742F84-E818-4300-88F8-8D1F754C55A8}" type="presOf" srcId="{7709B7AD-8DA5-4ACB-8EB8-CFF0168F33CE}" destId="{9B603A1A-CC2D-48BE-9356-CA832AAD85E2}" srcOrd="1" destOrd="0" presId="urn:microsoft.com/office/officeart/2005/8/layout/orgChart1"/>
    <dgm:cxn modelId="{17B1A391-2028-43F9-B5A7-E350EA3191B4}" type="presOf" srcId="{A2B38EFC-2AAA-4545-BD51-AB42851A1C0E}" destId="{BAF3BA77-4F7E-4199-B8C3-7DAB9581FF56}" srcOrd="1" destOrd="0" presId="urn:microsoft.com/office/officeart/2005/8/layout/orgChart1"/>
    <dgm:cxn modelId="{324147CA-9647-4F86-998F-88948EC47AA7}" srcId="{7709B7AD-8DA5-4ACB-8EB8-CFF0168F33CE}" destId="{F8901864-C864-48A0-89B5-C7B7F34D54B5}" srcOrd="0" destOrd="0" parTransId="{C45A9A40-D942-4C48-B04C-75DCC848AA6E}" sibTransId="{C42A06AE-0D20-47C6-AA47-DA9BDBAA931F}"/>
    <dgm:cxn modelId="{77EAB9DA-1941-4123-A948-42CDF93591EC}" type="presOf" srcId="{5B2333CA-6D28-4411-AADF-87D12E9AA982}" destId="{F00C7751-413A-4CB8-9F49-47B371E5D829}" srcOrd="0" destOrd="0" presId="urn:microsoft.com/office/officeart/2005/8/layout/orgChart1"/>
    <dgm:cxn modelId="{B93228F0-20CC-4D7F-81C2-E6AD4ADD0682}" type="presOf" srcId="{F8901864-C864-48A0-89B5-C7B7F34D54B5}" destId="{5B4DFE56-B4E1-4FFF-93CB-5755C6B04DCC}" srcOrd="1" destOrd="0" presId="urn:microsoft.com/office/officeart/2005/8/layout/orgChart1"/>
    <dgm:cxn modelId="{C1A0ECC7-090A-4550-A7CB-C5BA145BED2A}" type="presOf" srcId="{9F438AAD-1851-400B-9243-30C9B1E8363F}" destId="{7AD3B666-9426-4E21-95D9-2A912DD22761}" srcOrd="0" destOrd="0" presId="urn:microsoft.com/office/officeart/2005/8/layout/orgChart1"/>
    <dgm:cxn modelId="{C1632999-2532-4B90-B280-9C2B726C4C59}" type="presOf" srcId="{7709B7AD-8DA5-4ACB-8EB8-CFF0168F33CE}" destId="{511AB95C-1C53-4A51-A86D-5B8EADD70331}" srcOrd="0" destOrd="0" presId="urn:microsoft.com/office/officeart/2005/8/layout/orgChart1"/>
    <dgm:cxn modelId="{FC9CE7C2-4AA5-45CB-8426-B585FF2F72D0}" type="presOf" srcId="{A2B38EFC-2AAA-4545-BD51-AB42851A1C0E}" destId="{98E30C22-FFF5-4ADB-823F-CDB7472EF076}" srcOrd="0" destOrd="0" presId="urn:microsoft.com/office/officeart/2005/8/layout/orgChart1"/>
    <dgm:cxn modelId="{D1145E2D-4D94-4C1D-AB12-4A519986822E}" type="presOf" srcId="{F8901864-C864-48A0-89B5-C7B7F34D54B5}" destId="{0673BB2D-6331-4590-8ADA-F602AD8D5DC5}" srcOrd="0" destOrd="0" presId="urn:microsoft.com/office/officeart/2005/8/layout/orgChart1"/>
    <dgm:cxn modelId="{3C5CAAE4-F929-4501-8198-AFAB693173C7}" srcId="{7709B7AD-8DA5-4ACB-8EB8-CFF0168F33CE}" destId="{A2B38EFC-2AAA-4545-BD51-AB42851A1C0E}" srcOrd="1" destOrd="0" parTransId="{5B2333CA-6D28-4411-AADF-87D12E9AA982}" sibTransId="{03FA9AD3-CDAC-4534-8697-C79D5871C3F1}"/>
    <dgm:cxn modelId="{8ED9CBB8-5846-448D-8F18-995EB925D450}" type="presParOf" srcId="{7AD3B666-9426-4E21-95D9-2A912DD22761}" destId="{E97AB21A-7A53-4FCD-8697-E2AEBAB1D823}" srcOrd="0" destOrd="0" presId="urn:microsoft.com/office/officeart/2005/8/layout/orgChart1"/>
    <dgm:cxn modelId="{D0858DA0-7755-4802-BF9B-BC2CCEE1C594}" type="presParOf" srcId="{E97AB21A-7A53-4FCD-8697-E2AEBAB1D823}" destId="{5A88014D-2AAB-47F1-BB57-4629807AB910}" srcOrd="0" destOrd="0" presId="urn:microsoft.com/office/officeart/2005/8/layout/orgChart1"/>
    <dgm:cxn modelId="{8870C7C6-76FA-47DF-B798-CEDF6B6C3F87}" type="presParOf" srcId="{5A88014D-2AAB-47F1-BB57-4629807AB910}" destId="{511AB95C-1C53-4A51-A86D-5B8EADD70331}" srcOrd="0" destOrd="0" presId="urn:microsoft.com/office/officeart/2005/8/layout/orgChart1"/>
    <dgm:cxn modelId="{7C4B63E1-0CC3-4207-B421-17C33492D276}" type="presParOf" srcId="{5A88014D-2AAB-47F1-BB57-4629807AB910}" destId="{9B603A1A-CC2D-48BE-9356-CA832AAD85E2}" srcOrd="1" destOrd="0" presId="urn:microsoft.com/office/officeart/2005/8/layout/orgChart1"/>
    <dgm:cxn modelId="{A66CB324-E7CD-4AE6-8B45-E59D8893A823}" type="presParOf" srcId="{E97AB21A-7A53-4FCD-8697-E2AEBAB1D823}" destId="{C73E7706-4D1F-427F-8811-5E6D1F9D4B5E}" srcOrd="1" destOrd="0" presId="urn:microsoft.com/office/officeart/2005/8/layout/orgChart1"/>
    <dgm:cxn modelId="{4D02926E-B659-4E4B-B520-1AAE1BD34E83}" type="presParOf" srcId="{C73E7706-4D1F-427F-8811-5E6D1F9D4B5E}" destId="{FFF0B64B-8319-4FA7-8922-DE1E64CB5954}" srcOrd="0" destOrd="0" presId="urn:microsoft.com/office/officeart/2005/8/layout/orgChart1"/>
    <dgm:cxn modelId="{C5650EE4-85DA-4374-9173-D39F82576CCD}" type="presParOf" srcId="{C73E7706-4D1F-427F-8811-5E6D1F9D4B5E}" destId="{5B70C7EC-5747-48F4-851F-F624D68E3D1D}" srcOrd="1" destOrd="0" presId="urn:microsoft.com/office/officeart/2005/8/layout/orgChart1"/>
    <dgm:cxn modelId="{CE0B3DC6-8800-452C-8F55-A7E5F24CB2E2}" type="presParOf" srcId="{5B70C7EC-5747-48F4-851F-F624D68E3D1D}" destId="{A42935B7-BC13-46F2-8375-8D002A72B5F1}" srcOrd="0" destOrd="0" presId="urn:microsoft.com/office/officeart/2005/8/layout/orgChart1"/>
    <dgm:cxn modelId="{ACC2197D-7116-4869-9CA6-5DB8339AD3D0}" type="presParOf" srcId="{A42935B7-BC13-46F2-8375-8D002A72B5F1}" destId="{0673BB2D-6331-4590-8ADA-F602AD8D5DC5}" srcOrd="0" destOrd="0" presId="urn:microsoft.com/office/officeart/2005/8/layout/orgChart1"/>
    <dgm:cxn modelId="{87AE2646-4F87-4050-BE38-3C83FF939B4A}" type="presParOf" srcId="{A42935B7-BC13-46F2-8375-8D002A72B5F1}" destId="{5B4DFE56-B4E1-4FFF-93CB-5755C6B04DCC}" srcOrd="1" destOrd="0" presId="urn:microsoft.com/office/officeart/2005/8/layout/orgChart1"/>
    <dgm:cxn modelId="{EAC5081C-1CA3-4763-BF73-6FCCCF9684B9}" type="presParOf" srcId="{5B70C7EC-5747-48F4-851F-F624D68E3D1D}" destId="{AB825046-7F2F-4354-A306-4F2E0E517D0B}" srcOrd="1" destOrd="0" presId="urn:microsoft.com/office/officeart/2005/8/layout/orgChart1"/>
    <dgm:cxn modelId="{67A77236-9FDE-48E2-8BC5-59E10D80487A}" type="presParOf" srcId="{5B70C7EC-5747-48F4-851F-F624D68E3D1D}" destId="{E924FF46-96D1-40B5-A1D1-286E4C23077F}" srcOrd="2" destOrd="0" presId="urn:microsoft.com/office/officeart/2005/8/layout/orgChart1"/>
    <dgm:cxn modelId="{BD04DC90-4EA1-4A69-9EFB-9736D45B12DD}" type="presParOf" srcId="{C73E7706-4D1F-427F-8811-5E6D1F9D4B5E}" destId="{F00C7751-413A-4CB8-9F49-47B371E5D829}" srcOrd="2" destOrd="0" presId="urn:microsoft.com/office/officeart/2005/8/layout/orgChart1"/>
    <dgm:cxn modelId="{F71CB2A2-E3C5-431C-8233-EE712798DA6E}" type="presParOf" srcId="{C73E7706-4D1F-427F-8811-5E6D1F9D4B5E}" destId="{533DB870-7852-4B54-8A89-BCCD17E846F3}" srcOrd="3" destOrd="0" presId="urn:microsoft.com/office/officeart/2005/8/layout/orgChart1"/>
    <dgm:cxn modelId="{853719F5-8BA2-4D48-BAFF-8E8EB7F630BF}" type="presParOf" srcId="{533DB870-7852-4B54-8A89-BCCD17E846F3}" destId="{75796387-0DD2-42B4-9F0A-CE2FC055B7C8}" srcOrd="0" destOrd="0" presId="urn:microsoft.com/office/officeart/2005/8/layout/orgChart1"/>
    <dgm:cxn modelId="{70304930-62CF-45E5-B89B-813C0D31170C}" type="presParOf" srcId="{75796387-0DD2-42B4-9F0A-CE2FC055B7C8}" destId="{98E30C22-FFF5-4ADB-823F-CDB7472EF076}" srcOrd="0" destOrd="0" presId="urn:microsoft.com/office/officeart/2005/8/layout/orgChart1"/>
    <dgm:cxn modelId="{11D854C7-B613-4BAA-BEE9-E732CFB0CDEB}" type="presParOf" srcId="{75796387-0DD2-42B4-9F0A-CE2FC055B7C8}" destId="{BAF3BA77-4F7E-4199-B8C3-7DAB9581FF56}" srcOrd="1" destOrd="0" presId="urn:microsoft.com/office/officeart/2005/8/layout/orgChart1"/>
    <dgm:cxn modelId="{C2483D6C-3A6B-4CE6-A854-6E07E919101B}" type="presParOf" srcId="{533DB870-7852-4B54-8A89-BCCD17E846F3}" destId="{5B60164F-39C8-4353-9C23-F68F0424372B}" srcOrd="1" destOrd="0" presId="urn:microsoft.com/office/officeart/2005/8/layout/orgChart1"/>
    <dgm:cxn modelId="{FA832F33-A994-470B-A804-3C266DAEC309}" type="presParOf" srcId="{533DB870-7852-4B54-8A89-BCCD17E846F3}" destId="{0742CE6F-AE1D-476D-A003-BD94E845C3D1}" srcOrd="2" destOrd="0" presId="urn:microsoft.com/office/officeart/2005/8/layout/orgChart1"/>
    <dgm:cxn modelId="{DACF4F40-8022-420B-B7BA-0E9F8DE59934}" type="presParOf" srcId="{E97AB21A-7A53-4FCD-8697-E2AEBAB1D823}" destId="{42C965C2-7CB9-47D7-9DFD-67262F08C91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C7751-413A-4CB8-9F49-47B371E5D829}">
      <dsp:nvSpPr>
        <dsp:cNvPr id="0" name=""/>
        <dsp:cNvSpPr/>
      </dsp:nvSpPr>
      <dsp:spPr>
        <a:xfrm>
          <a:off x="3174206" y="1639242"/>
          <a:ext cx="1737075" cy="602951"/>
        </a:xfrm>
        <a:custGeom>
          <a:avLst/>
          <a:gdLst/>
          <a:ahLst/>
          <a:cxnLst/>
          <a:rect l="0" t="0" r="0" b="0"/>
          <a:pathLst>
            <a:path>
              <a:moveTo>
                <a:pt x="0" y="0"/>
              </a:moveTo>
              <a:lnTo>
                <a:pt x="0" y="301475"/>
              </a:lnTo>
              <a:lnTo>
                <a:pt x="1737075" y="301475"/>
              </a:lnTo>
              <a:lnTo>
                <a:pt x="1737075" y="6029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0B64B-8319-4FA7-8922-DE1E64CB5954}">
      <dsp:nvSpPr>
        <dsp:cNvPr id="0" name=""/>
        <dsp:cNvSpPr/>
      </dsp:nvSpPr>
      <dsp:spPr>
        <a:xfrm>
          <a:off x="1437130" y="1639242"/>
          <a:ext cx="1737075" cy="602951"/>
        </a:xfrm>
        <a:custGeom>
          <a:avLst/>
          <a:gdLst/>
          <a:ahLst/>
          <a:cxnLst/>
          <a:rect l="0" t="0" r="0" b="0"/>
          <a:pathLst>
            <a:path>
              <a:moveTo>
                <a:pt x="1737075" y="0"/>
              </a:moveTo>
              <a:lnTo>
                <a:pt x="1737075" y="301475"/>
              </a:lnTo>
              <a:lnTo>
                <a:pt x="0" y="301475"/>
              </a:lnTo>
              <a:lnTo>
                <a:pt x="0" y="6029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AB95C-1C53-4A51-A86D-5B8EADD70331}">
      <dsp:nvSpPr>
        <dsp:cNvPr id="0" name=""/>
        <dsp:cNvSpPr/>
      </dsp:nvSpPr>
      <dsp:spPr>
        <a:xfrm>
          <a:off x="1738606" y="203642"/>
          <a:ext cx="2871199" cy="14355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tr-TR" sz="3800" kern="1200" dirty="0" smtClean="0"/>
            <a:t>Akreditasyon</a:t>
          </a:r>
          <a:endParaRPr lang="tr-TR" sz="3800" kern="1200" dirty="0"/>
        </a:p>
      </dsp:txBody>
      <dsp:txXfrm>
        <a:off x="1738606" y="203642"/>
        <a:ext cx="2871199" cy="1435599"/>
      </dsp:txXfrm>
    </dsp:sp>
    <dsp:sp modelId="{0673BB2D-6331-4590-8ADA-F602AD8D5DC5}">
      <dsp:nvSpPr>
        <dsp:cNvPr id="0" name=""/>
        <dsp:cNvSpPr/>
      </dsp:nvSpPr>
      <dsp:spPr>
        <a:xfrm>
          <a:off x="1530" y="2242194"/>
          <a:ext cx="2871199" cy="14355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tr-TR" sz="3800" kern="1200" dirty="0" smtClean="0"/>
            <a:t>Kurumsal Akreditasyon</a:t>
          </a:r>
          <a:endParaRPr lang="tr-TR" sz="3800" kern="1200" dirty="0"/>
        </a:p>
      </dsp:txBody>
      <dsp:txXfrm>
        <a:off x="1530" y="2242194"/>
        <a:ext cx="2871199" cy="1435599"/>
      </dsp:txXfrm>
    </dsp:sp>
    <dsp:sp modelId="{98E30C22-FFF5-4ADB-823F-CDB7472EF076}">
      <dsp:nvSpPr>
        <dsp:cNvPr id="0" name=""/>
        <dsp:cNvSpPr/>
      </dsp:nvSpPr>
      <dsp:spPr>
        <a:xfrm>
          <a:off x="3475682" y="2242194"/>
          <a:ext cx="2871199" cy="14355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tr-TR" sz="3800" kern="1200" dirty="0" smtClean="0"/>
            <a:t>Program Akreditasyonu</a:t>
          </a:r>
          <a:endParaRPr lang="tr-TR" sz="3800" kern="1200" dirty="0"/>
        </a:p>
      </dsp:txBody>
      <dsp:txXfrm>
        <a:off x="3475682" y="2242194"/>
        <a:ext cx="2871199" cy="14355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BECE4-BCAF-4A15-B578-083E3E2F2A9A}" type="datetimeFigureOut">
              <a:rPr lang="tr-TR" smtClean="0"/>
              <a:pPr/>
              <a:t>31.10.2022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BD9A8-0979-4088-B5FA-10CF32210383}" type="slidenum">
              <a:rPr lang="tr-TR" smtClean="0"/>
              <a:pPr/>
              <a:t>‹#›</a:t>
            </a:fld>
            <a:endParaRPr lang="tr-TR"/>
          </a:p>
        </p:txBody>
      </p:sp>
    </p:spTree>
    <p:extLst>
      <p:ext uri="{BB962C8B-B14F-4D97-AF65-F5344CB8AC3E}">
        <p14:creationId xmlns:p14="http://schemas.microsoft.com/office/powerpoint/2010/main" val="245945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09B5F-62DA-4691-AADA-43E9BCF150AC}" type="slidenum">
              <a:rPr lang="tr-TR">
                <a:solidFill>
                  <a:srgbClr val="000000"/>
                </a:solidFill>
              </a:rPr>
              <a:pPr/>
              <a:t>1</a:t>
            </a:fld>
            <a:endParaRPr lang="tr-TR">
              <a:solidFill>
                <a:srgbClr val="000000"/>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12587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‘Bizim herhangi bir akreditasyon kuruluşumuz yok.’ diyen</a:t>
            </a:r>
            <a:r>
              <a:rPr lang="tr-TR" baseline="0" dirty="0" smtClean="0"/>
              <a:t> hocalarımız olabilir. Akreditasyon kuruluşlarını hocalarımız kendileri oluşturabilmek için girişimlerde bulunabilirler. </a:t>
            </a:r>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16</a:t>
            </a:fld>
            <a:endParaRPr lang="tr-TR"/>
          </a:p>
        </p:txBody>
      </p:sp>
    </p:spTree>
    <p:extLst>
      <p:ext uri="{BB962C8B-B14F-4D97-AF65-F5344CB8AC3E}">
        <p14:creationId xmlns:p14="http://schemas.microsoft.com/office/powerpoint/2010/main" val="281350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85000" lnSpcReduction="20000"/>
          </a:bodyPr>
          <a:lstStyle/>
          <a:p>
            <a:r>
              <a:rPr lang="tr-TR" dirty="0" smtClean="0"/>
              <a:t>1. Standartların tespit edilmesi. Bu ilk aşamada akreditasyon kurumu, bir yüksek öğretim kurumunu ya da programını değerlendirmeye imkan verecek mükemmeliyet standartlarını tespit eder. </a:t>
            </a:r>
          </a:p>
          <a:p>
            <a:endParaRPr lang="tr-TR" dirty="0" smtClean="0"/>
          </a:p>
          <a:p>
            <a:r>
              <a:rPr lang="tr-TR" dirty="0" smtClean="0"/>
              <a:t>2. Hazırlık ve </a:t>
            </a:r>
            <a:r>
              <a:rPr lang="tr-TR" dirty="0" err="1" smtClean="0"/>
              <a:t>özdeğerlendirme</a:t>
            </a:r>
            <a:r>
              <a:rPr lang="tr-TR" dirty="0" smtClean="0"/>
              <a:t>. İkinci aşamada akreditasyon sürecine tabi olmak isteyen yüksek öğretim kurumu öncelikle söz konusu süreç hakkında ön hazırlık çalışmalarını yapar ve kurum içi öz-değerlendirme (self-</a:t>
            </a:r>
            <a:r>
              <a:rPr lang="tr-TR" dirty="0" err="1" smtClean="0"/>
              <a:t>evaluation</a:t>
            </a:r>
            <a:r>
              <a:rPr lang="tr-TR" dirty="0" smtClean="0"/>
              <a:t> / self-</a:t>
            </a:r>
            <a:r>
              <a:rPr lang="tr-TR" dirty="0" err="1" smtClean="0"/>
              <a:t>examination</a:t>
            </a:r>
            <a:r>
              <a:rPr lang="tr-TR" dirty="0" smtClean="0"/>
              <a:t>) faaliyetlerini (SWOT analizi vs.) tamamlar. Akreditasyon arayışı içindeki yüksek öğretim kurumu tarafından başarılarını ortaya koyan belgeler ve </a:t>
            </a:r>
            <a:r>
              <a:rPr lang="tr-TR" dirty="0" err="1" smtClean="0"/>
              <a:t>dökumanlar</a:t>
            </a:r>
            <a:r>
              <a:rPr lang="tr-TR" dirty="0" smtClean="0"/>
              <a:t> hazırlanır. Bu başarılar, akreditasyon kurumunun standartları doğrultusunda yazılı bir rapor haline getirilir. (BU KISIMDA HER BİR BÖLÜMÜMÜZÜN</a:t>
            </a:r>
            <a:r>
              <a:rPr lang="tr-TR" baseline="0" dirty="0" smtClean="0"/>
              <a:t> KENDİ AKREDİTASYON KURUMU STANDARTLARINA BAKMASI GEREKMEKTEDİR)</a:t>
            </a:r>
            <a:endParaRPr lang="tr-TR" dirty="0" smtClean="0"/>
          </a:p>
          <a:p>
            <a:endParaRPr lang="tr-TR" dirty="0" smtClean="0"/>
          </a:p>
          <a:p>
            <a:r>
              <a:rPr lang="tr-TR" dirty="0" smtClean="0"/>
              <a:t>3. Dış değerlendirme ve ziyaret. Akreditasyon ajansı (kurumu) tarafından görevlendirilen uzman kişiler tarafından ilgili yüksek öğretim kurumunun ya da akredite edilmesi arzulanan programının performans standartları yönünden konumu ve statüsü gözden geçirilir. Bu sürece “yerinde değerlendirme” (on site </a:t>
            </a:r>
            <a:r>
              <a:rPr lang="tr-TR" dirty="0" err="1" smtClean="0"/>
              <a:t>evaluation</a:t>
            </a:r>
            <a:r>
              <a:rPr lang="tr-TR" dirty="0" smtClean="0"/>
              <a:t>) ve “dış değerlendirme” (</a:t>
            </a:r>
            <a:r>
              <a:rPr lang="tr-TR" dirty="0" err="1" smtClean="0"/>
              <a:t>peer</a:t>
            </a:r>
            <a:r>
              <a:rPr lang="tr-TR" dirty="0" smtClean="0"/>
              <a:t> </a:t>
            </a:r>
            <a:r>
              <a:rPr lang="tr-TR" dirty="0" err="1" smtClean="0"/>
              <a:t>review</a:t>
            </a:r>
            <a:r>
              <a:rPr lang="tr-TR" dirty="0" smtClean="0"/>
              <a:t>) adı verilir. Pek çok akreditasyon ajansında değerlendirme faaliyetleri alanında uzman akademik ve idari personel tarafından gerçekleştirilir. Gözetmenler (</a:t>
            </a:r>
            <a:r>
              <a:rPr lang="tr-TR" dirty="0" err="1" smtClean="0"/>
              <a:t>peer</a:t>
            </a:r>
            <a:r>
              <a:rPr lang="tr-TR" dirty="0" smtClean="0"/>
              <a:t> </a:t>
            </a:r>
            <a:r>
              <a:rPr lang="tr-TR" dirty="0" err="1" smtClean="0"/>
              <a:t>reviewers</a:t>
            </a:r>
            <a:r>
              <a:rPr lang="tr-TR" dirty="0" smtClean="0"/>
              <a:t>) tarafından yapılan ziyaretlere ek olarak pek çok akreditasyon kurumu bir ziyaret heyeti oluşturarak gözetmenler dışında ilgili yüksek öğretim kurumunun kalitesini denetleme ve gözetleme konusu ile ilgilenen paydaş grupların temsilcileri ile birlikte akreditasyon talebinde bulunan yüksek öğretim kurumunu ziyaret eder. </a:t>
            </a:r>
          </a:p>
          <a:p>
            <a:endParaRPr lang="tr-TR" dirty="0" smtClean="0"/>
          </a:p>
          <a:p>
            <a:r>
              <a:rPr lang="tr-TR" dirty="0" smtClean="0"/>
              <a:t>4. İzleme. Yüksek öğretim kurumu ya da programı belirli bir süre yakın izlemeye (</a:t>
            </a:r>
            <a:r>
              <a:rPr lang="tr-TR" dirty="0" err="1" smtClean="0"/>
              <a:t>monitoring</a:t>
            </a:r>
            <a:r>
              <a:rPr lang="tr-TR" dirty="0" smtClean="0"/>
              <a:t>) alınır ve istenen standartlara uygunluk sağlayıp sağlayamadığı gözlemlenir. </a:t>
            </a:r>
          </a:p>
          <a:p>
            <a:endParaRPr lang="tr-TR" dirty="0" smtClean="0"/>
          </a:p>
          <a:p>
            <a:r>
              <a:rPr lang="tr-TR" dirty="0" smtClean="0"/>
              <a:t>5.Akreditasyon kurumu tarafından kararın verilmesi. Önceki adımlar tamamlandıktan sonra akreditasyon kurumu, ilgili komisyonu toplayarak akreditasyona tabi kurumun ve/veya programın mükemmeliyet standartları yönünden statüsünü onaylama veya reddetme kararı alır. </a:t>
            </a:r>
          </a:p>
          <a:p>
            <a:endParaRPr lang="tr-TR" dirty="0" smtClean="0"/>
          </a:p>
          <a:p>
            <a:r>
              <a:rPr lang="tr-TR" dirty="0" smtClean="0"/>
              <a:t>6. Periyodik gözden geçirme. Akreditasyon statüsünü alan ilgili yüksek öğretim kurumu ve/veya programı belirli periyodik dönemler itibariyle yeniden dış değerlendirmeye (</a:t>
            </a:r>
            <a:r>
              <a:rPr lang="tr-TR" dirty="0" err="1" smtClean="0"/>
              <a:t>reevaluation</a:t>
            </a:r>
            <a:r>
              <a:rPr lang="tr-TR" dirty="0" smtClean="0"/>
              <a:t> / </a:t>
            </a:r>
            <a:r>
              <a:rPr lang="tr-TR" dirty="0" err="1" smtClean="0"/>
              <a:t>external</a:t>
            </a:r>
            <a:r>
              <a:rPr lang="tr-TR" dirty="0" smtClean="0"/>
              <a:t> </a:t>
            </a:r>
            <a:r>
              <a:rPr lang="tr-TR" dirty="0" err="1" smtClean="0"/>
              <a:t>review</a:t>
            </a:r>
            <a:r>
              <a:rPr lang="tr-TR" dirty="0" smtClean="0"/>
              <a:t>) tabi tutulur. Sürekli izleme ve değerlendirmenin (</a:t>
            </a:r>
            <a:r>
              <a:rPr lang="tr-TR" dirty="0" err="1" smtClean="0"/>
              <a:t>continuous</a:t>
            </a:r>
            <a:r>
              <a:rPr lang="tr-TR" dirty="0" smtClean="0"/>
              <a:t> </a:t>
            </a:r>
            <a:r>
              <a:rPr lang="tr-TR" dirty="0" err="1" smtClean="0"/>
              <a:t>review</a:t>
            </a:r>
            <a:r>
              <a:rPr lang="tr-TR" dirty="0" smtClean="0"/>
              <a:t>) amacı akredite edilmiş kurumun gerekli standartları korumasını garanti altına almaktır. </a:t>
            </a:r>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24</a:t>
            </a:fld>
            <a:endParaRPr lang="tr-TR"/>
          </a:p>
        </p:txBody>
      </p:sp>
    </p:spTree>
    <p:extLst>
      <p:ext uri="{BB962C8B-B14F-4D97-AF65-F5344CB8AC3E}">
        <p14:creationId xmlns:p14="http://schemas.microsoft.com/office/powerpoint/2010/main" val="420527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28</a:t>
            </a:fld>
            <a:endParaRPr lang="tr-TR"/>
          </a:p>
        </p:txBody>
      </p:sp>
    </p:spTree>
    <p:extLst>
      <p:ext uri="{BB962C8B-B14F-4D97-AF65-F5344CB8AC3E}">
        <p14:creationId xmlns:p14="http://schemas.microsoft.com/office/powerpoint/2010/main" val="249762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A62CE-E2BC-43EE-A7EF-9DE65A39E75D}" type="slidenum">
              <a:rPr lang="tr-TR"/>
              <a:pPr/>
              <a:t>30</a:t>
            </a:fld>
            <a:endParaRPr lang="tr-T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54051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37D74F1-88ED-4547-B57B-76CEEAC7CBDA}" type="datetimeFigureOut">
              <a:rPr lang="tr-TR" smtClean="0"/>
              <a:pPr/>
              <a:t>31.10.2022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113293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7D74F1-88ED-4547-B57B-76CEEAC7CBDA}" type="datetimeFigureOut">
              <a:rPr lang="tr-TR" smtClean="0"/>
              <a:pPr/>
              <a:t>31.10.2022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208346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7D74F1-88ED-4547-B57B-76CEEAC7CBDA}" type="datetimeFigureOut">
              <a:rPr lang="tr-TR" smtClean="0"/>
              <a:pPr/>
              <a:t>31.10.2022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70283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7D74F1-88ED-4547-B57B-76CEEAC7CBDA}" type="datetimeFigureOut">
              <a:rPr lang="tr-TR" smtClean="0"/>
              <a:pPr/>
              <a:t>31.10.2022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54584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37D74F1-88ED-4547-B57B-76CEEAC7CBDA}" type="datetimeFigureOut">
              <a:rPr lang="tr-TR" smtClean="0"/>
              <a:pPr/>
              <a:t>31.10.2022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397190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37D74F1-88ED-4547-B57B-76CEEAC7CBDA}" type="datetimeFigureOut">
              <a:rPr lang="tr-TR" smtClean="0"/>
              <a:pPr/>
              <a:t>31.10.2022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374089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37D74F1-88ED-4547-B57B-76CEEAC7CBDA}" type="datetimeFigureOut">
              <a:rPr lang="tr-TR" smtClean="0"/>
              <a:pPr/>
              <a:t>31.10.2022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191532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37D74F1-88ED-4547-B57B-76CEEAC7CBDA}" type="datetimeFigureOut">
              <a:rPr lang="tr-TR" smtClean="0"/>
              <a:pPr/>
              <a:t>31.10.2022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383696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37D74F1-88ED-4547-B57B-76CEEAC7CBDA}" type="datetimeFigureOut">
              <a:rPr lang="tr-TR" smtClean="0"/>
              <a:pPr/>
              <a:t>31.10.2022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407143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37D74F1-88ED-4547-B57B-76CEEAC7CBDA}" type="datetimeFigureOut">
              <a:rPr lang="tr-TR" smtClean="0"/>
              <a:pPr/>
              <a:t>31.10.2022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42740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37D74F1-88ED-4547-B57B-76CEEAC7CBDA}" type="datetimeFigureOut">
              <a:rPr lang="tr-TR" smtClean="0"/>
              <a:pPr/>
              <a:t>31.10.2022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189581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7D74F1-88ED-4547-B57B-76CEEAC7CBDA}" type="datetimeFigureOut">
              <a:rPr lang="tr-TR" smtClean="0"/>
              <a:pPr/>
              <a:t>31.10.2022</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CC5590-9574-4B74-A1E2-7B4C3F66433E}" type="slidenum">
              <a:rPr lang="tr-TR" smtClean="0"/>
              <a:pPr/>
              <a:t>‹#›</a:t>
            </a:fld>
            <a:endParaRPr lang="tr-TR"/>
          </a:p>
        </p:txBody>
      </p:sp>
    </p:spTree>
    <p:extLst>
      <p:ext uri="{BB962C8B-B14F-4D97-AF65-F5344CB8AC3E}">
        <p14:creationId xmlns:p14="http://schemas.microsoft.com/office/powerpoint/2010/main" val="1173585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eda.demir22@gop.edu.tr" TargetMode="External"/><Relationship Id="rId2" Type="http://schemas.openxmlformats.org/officeDocument/2006/relationships/hyperlink" Target="mailto:ugur.akin@gop.edu.tr" TargetMode="External"/><Relationship Id="rId1" Type="http://schemas.openxmlformats.org/officeDocument/2006/relationships/slideLayout" Target="../slideLayouts/slideLayout2.xml"/><Relationship Id="rId5" Type="http://schemas.openxmlformats.org/officeDocument/2006/relationships/hyperlink" Target="mailto:emrah.ilter@gop.edu.tr" TargetMode="External"/><Relationship Id="rId4" Type="http://schemas.openxmlformats.org/officeDocument/2006/relationships/hyperlink" Target="mailto:ozge.mavi&#351;@gop.edu.t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259632" y="2204505"/>
            <a:ext cx="6766520" cy="1872927"/>
          </a:xfrm>
          <a:ln/>
        </p:spPr>
        <p:style>
          <a:lnRef idx="2">
            <a:schemeClr val="dk1"/>
          </a:lnRef>
          <a:fillRef idx="1">
            <a:schemeClr val="lt1"/>
          </a:fillRef>
          <a:effectRef idx="0">
            <a:schemeClr val="dk1"/>
          </a:effectRef>
          <a:fontRef idx="minor">
            <a:schemeClr val="dk1"/>
          </a:fontRef>
        </p:style>
        <p:txBody>
          <a:bodyPr>
            <a:normAutofit/>
          </a:bodyPr>
          <a:lstStyle/>
          <a:p>
            <a:r>
              <a:rPr lang="tr-TR" sz="2400" b="1" dirty="0" smtClean="0">
                <a:solidFill>
                  <a:srgbClr val="FF0000"/>
                </a:solidFill>
                <a:latin typeface="Times New Roman" pitchFamily="18" charset="0"/>
                <a:cs typeface="Times New Roman" pitchFamily="18" charset="0"/>
              </a:rPr>
              <a:t/>
            </a:r>
            <a:br>
              <a:rPr lang="tr-TR" sz="2400" b="1" dirty="0" smtClean="0">
                <a:solidFill>
                  <a:srgbClr val="FF0000"/>
                </a:solidFill>
                <a:latin typeface="Times New Roman" pitchFamily="18" charset="0"/>
                <a:cs typeface="Times New Roman" pitchFamily="18" charset="0"/>
              </a:rPr>
            </a:br>
            <a:r>
              <a:rPr lang="tr-TR" sz="2400" b="1" dirty="0" smtClean="0">
                <a:solidFill>
                  <a:srgbClr val="C00000"/>
                </a:solidFill>
                <a:latin typeface="Times New Roman" pitchFamily="18" charset="0"/>
                <a:cs typeface="Times New Roman" pitchFamily="18" charset="0"/>
              </a:rPr>
              <a:t>PROGRAM AKREDİTASYONU</a:t>
            </a:r>
            <a:r>
              <a:rPr lang="tr-TR" sz="2400" b="1" dirty="0" smtClean="0">
                <a:solidFill>
                  <a:srgbClr val="FF0000"/>
                </a:solidFill>
                <a:latin typeface="Times New Roman" pitchFamily="18" charset="0"/>
                <a:cs typeface="Times New Roman" pitchFamily="18" charset="0"/>
              </a:rPr>
              <a:t/>
            </a:r>
            <a:br>
              <a:rPr lang="tr-TR" sz="2400" b="1" dirty="0" smtClean="0">
                <a:solidFill>
                  <a:srgbClr val="FF0000"/>
                </a:solidFill>
                <a:latin typeface="Times New Roman" pitchFamily="18" charset="0"/>
                <a:cs typeface="Times New Roman" pitchFamily="18" charset="0"/>
              </a:rPr>
            </a:br>
            <a:r>
              <a:rPr lang="tr-TR" sz="2400" b="1" dirty="0" smtClean="0">
                <a:solidFill>
                  <a:srgbClr val="C00000"/>
                </a:solidFill>
                <a:latin typeface="Times New Roman" pitchFamily="18" charset="0"/>
                <a:cs typeface="Times New Roman" pitchFamily="18" charset="0"/>
              </a:rPr>
              <a:t>BİLGİLENDİRME TOPLANTISI</a:t>
            </a:r>
            <a:br>
              <a:rPr lang="tr-TR" sz="2400" b="1" dirty="0" smtClean="0">
                <a:solidFill>
                  <a:srgbClr val="C00000"/>
                </a:solidFill>
                <a:latin typeface="Times New Roman" pitchFamily="18" charset="0"/>
                <a:cs typeface="Times New Roman" pitchFamily="18" charset="0"/>
              </a:rPr>
            </a:br>
            <a:r>
              <a:rPr lang="tr-TR" sz="2400" b="1" dirty="0">
                <a:solidFill>
                  <a:srgbClr val="C00000"/>
                </a:solidFill>
                <a:latin typeface="Times New Roman" pitchFamily="18" charset="0"/>
                <a:cs typeface="Times New Roman" pitchFamily="18" charset="0"/>
              </a:rPr>
              <a:t/>
            </a:r>
            <a:br>
              <a:rPr lang="tr-TR" sz="2400" b="1" dirty="0">
                <a:solidFill>
                  <a:srgbClr val="C00000"/>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14 </a:t>
            </a:r>
            <a:r>
              <a:rPr lang="tr-TR" sz="2400" b="1" dirty="0" smtClean="0">
                <a:solidFill>
                  <a:schemeClr val="tx1"/>
                </a:solidFill>
                <a:latin typeface="Times New Roman" pitchFamily="18" charset="0"/>
                <a:cs typeface="Times New Roman" pitchFamily="18" charset="0"/>
              </a:rPr>
              <a:t>Kasım </a:t>
            </a:r>
            <a:r>
              <a:rPr lang="tr-TR" sz="2400" b="1" dirty="0" smtClean="0">
                <a:solidFill>
                  <a:schemeClr val="tx1"/>
                </a:solidFill>
                <a:latin typeface="Times New Roman" pitchFamily="18" charset="0"/>
                <a:cs typeface="Times New Roman" pitchFamily="18" charset="0"/>
              </a:rPr>
              <a:t>2022</a:t>
            </a:r>
            <a:endParaRPr lang="tr-TR" sz="2400" b="1" dirty="0">
              <a:solidFill>
                <a:schemeClr val="tx1"/>
              </a:solidFill>
              <a:latin typeface="Times New Roman" panose="02020603050405020304" pitchFamily="18" charset="0"/>
              <a:cs typeface="Times New Roman" panose="02020603050405020304" pitchFamily="18" charset="0"/>
            </a:endParaRPr>
          </a:p>
        </p:txBody>
      </p:sp>
      <p:sp>
        <p:nvSpPr>
          <p:cNvPr id="9" name="Rectangle 3"/>
          <p:cNvSpPr>
            <a:spLocks noGrp="1" noChangeArrowheads="1"/>
          </p:cNvSpPr>
          <p:nvPr>
            <p:ph type="subTitle" idx="1"/>
          </p:nvPr>
        </p:nvSpPr>
        <p:spPr>
          <a:xfrm>
            <a:off x="1043608" y="4506398"/>
            <a:ext cx="6897687" cy="576758"/>
          </a:xfrm>
        </p:spPr>
        <p:txBody>
          <a:bodyPr/>
          <a:lstStyle/>
          <a:p>
            <a:pPr algn="r">
              <a:lnSpc>
                <a:spcPct val="80000"/>
              </a:lnSpc>
            </a:pPr>
            <a:r>
              <a:rPr lang="tr-TR" sz="2000" b="1" dirty="0" smtClean="0">
                <a:solidFill>
                  <a:srgbClr val="0070C0"/>
                </a:solidFill>
                <a:latin typeface="Times New Roman" pitchFamily="18" charset="0"/>
                <a:cs typeface="Times New Roman" pitchFamily="18" charset="0"/>
              </a:rPr>
              <a:t>Tokat </a:t>
            </a:r>
            <a:r>
              <a:rPr lang="tr-TR" sz="2000" b="1" dirty="0">
                <a:solidFill>
                  <a:srgbClr val="0070C0"/>
                </a:solidFill>
                <a:latin typeface="Times New Roman" pitchFamily="18" charset="0"/>
                <a:cs typeface="Times New Roman" pitchFamily="18" charset="0"/>
              </a:rPr>
              <a:t>Gaziosmanpaşa Üniversitesi </a:t>
            </a:r>
            <a:r>
              <a:rPr lang="tr-TR" sz="2000" b="1" dirty="0" smtClean="0">
                <a:solidFill>
                  <a:srgbClr val="0070C0"/>
                </a:solidFill>
                <a:latin typeface="Times New Roman" pitchFamily="18" charset="0"/>
                <a:cs typeface="Times New Roman" pitchFamily="18" charset="0"/>
              </a:rPr>
              <a:t>Kalite Koordinatörlüğü</a:t>
            </a:r>
            <a:endParaRPr lang="tr-TR" sz="2000" b="1" i="1" dirty="0">
              <a:solidFill>
                <a:srgbClr val="0070C0"/>
              </a:solidFill>
            </a:endParaRPr>
          </a:p>
        </p:txBody>
      </p:sp>
      <p:pic>
        <p:nvPicPr>
          <p:cNvPr id="1026" name="Picture 2" descr="https://www.gop.edu.tr/depo/menuler/birim_32/logolar_283/html_icerik/images/TOGU(yuvarl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1080" y="332656"/>
            <a:ext cx="152362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7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484784"/>
            <a:ext cx="8191822" cy="5040560"/>
          </a:xfrm>
        </p:spPr>
        <p:txBody>
          <a:bodyPr>
            <a:normAutofit fontScale="85000" lnSpcReduction="20000"/>
          </a:bodyPr>
          <a:lstStyle/>
          <a:p>
            <a:r>
              <a:rPr lang="tr-TR" sz="2800" dirty="0"/>
              <a:t>Y</a:t>
            </a:r>
            <a:r>
              <a:rPr lang="tr-TR" sz="2800" dirty="0" smtClean="0"/>
              <a:t>ükseköğretim kurumlarındaki;</a:t>
            </a:r>
          </a:p>
          <a:p>
            <a:pPr lvl="1"/>
            <a:r>
              <a:rPr lang="tr-TR" sz="2500" dirty="0" smtClean="0"/>
              <a:t>kalite </a:t>
            </a:r>
            <a:r>
              <a:rPr lang="tr-TR" sz="2500" dirty="0"/>
              <a:t>güvencesi, </a:t>
            </a:r>
            <a:endParaRPr lang="tr-TR" sz="2500" dirty="0" smtClean="0"/>
          </a:p>
          <a:p>
            <a:pPr lvl="1"/>
            <a:r>
              <a:rPr lang="tr-TR" sz="2500" dirty="0" smtClean="0"/>
              <a:t>eğitim-öğretim</a:t>
            </a:r>
            <a:r>
              <a:rPr lang="tr-TR" sz="2500" dirty="0"/>
              <a:t>, </a:t>
            </a:r>
            <a:endParaRPr lang="tr-TR" sz="2500" dirty="0" smtClean="0"/>
          </a:p>
          <a:p>
            <a:pPr lvl="1"/>
            <a:r>
              <a:rPr lang="tr-TR" sz="2500" dirty="0" smtClean="0"/>
              <a:t>araştırma-geliştirme</a:t>
            </a:r>
            <a:r>
              <a:rPr lang="tr-TR" sz="2500" dirty="0"/>
              <a:t>, </a:t>
            </a:r>
            <a:endParaRPr lang="tr-TR" sz="2500" dirty="0" smtClean="0"/>
          </a:p>
          <a:p>
            <a:pPr lvl="1"/>
            <a:r>
              <a:rPr lang="tr-TR" sz="2500" dirty="0" smtClean="0"/>
              <a:t>toplumsal </a:t>
            </a:r>
            <a:r>
              <a:rPr lang="tr-TR" sz="2500" dirty="0"/>
              <a:t>katkı ve </a:t>
            </a:r>
            <a:endParaRPr lang="tr-TR" sz="2500" dirty="0" smtClean="0"/>
          </a:p>
          <a:p>
            <a:pPr lvl="1"/>
            <a:r>
              <a:rPr lang="tr-TR" sz="2500" dirty="0" smtClean="0"/>
              <a:t>yönetim </a:t>
            </a:r>
            <a:r>
              <a:rPr lang="tr-TR" sz="2500" dirty="0"/>
              <a:t>sistemi süreçlerinin </a:t>
            </a:r>
            <a:endParaRPr lang="tr-TR" sz="2500" dirty="0" smtClean="0"/>
          </a:p>
          <a:p>
            <a:r>
              <a:rPr lang="tr-TR" sz="2800" dirty="0" smtClean="0"/>
              <a:t>“</a:t>
            </a:r>
            <a:r>
              <a:rPr lang="tr-TR" sz="2800" dirty="0"/>
              <a:t>planlama, uygulama, kontrol etme ve önlem </a:t>
            </a:r>
            <a:r>
              <a:rPr lang="tr-TR" sz="2800" dirty="0" smtClean="0"/>
              <a:t>alma (PUKÖ)” </a:t>
            </a:r>
            <a:r>
              <a:rPr lang="tr-TR" sz="2800" dirty="0"/>
              <a:t>döngüsü kapsamında değerlendirilmesini sağlayan bir dış değerlendirme yöntemidir</a:t>
            </a:r>
            <a:r>
              <a:rPr lang="tr-TR" sz="2800" dirty="0" smtClean="0"/>
              <a:t>.</a:t>
            </a:r>
          </a:p>
          <a:p>
            <a:endParaRPr lang="tr-TR" sz="2800" dirty="0" smtClean="0"/>
          </a:p>
          <a:p>
            <a:r>
              <a:rPr lang="tr-TR" sz="2800" dirty="0" smtClean="0"/>
              <a:t>YÖKAK tarafından oluşturulan bağımsız bir değerlendirme takımı tarafından 1000 puan üzerinden değerlendirme yapılır. </a:t>
            </a:r>
          </a:p>
          <a:p>
            <a:endParaRPr lang="tr-TR" sz="2800" dirty="0" smtClean="0"/>
          </a:p>
          <a:p>
            <a:r>
              <a:rPr lang="tr-TR" sz="2800" dirty="0"/>
              <a:t>Üniversitemizin </a:t>
            </a:r>
            <a:r>
              <a:rPr lang="tr-TR" sz="2800" dirty="0" smtClean="0"/>
              <a:t>en geç 2027 yılı sonuna kadar KAP değerlendirmesine girmesi gerekmektedir. </a:t>
            </a:r>
            <a:endParaRPr lang="tr-TR" sz="2800" dirty="0"/>
          </a:p>
        </p:txBody>
      </p:sp>
      <p:sp>
        <p:nvSpPr>
          <p:cNvPr id="4" name="Unvan 1"/>
          <p:cNvSpPr>
            <a:spLocks noGrp="1"/>
          </p:cNvSpPr>
          <p:nvPr>
            <p:ph type="title"/>
          </p:nvPr>
        </p:nvSpPr>
        <p:spPr>
          <a:xfrm>
            <a:off x="641444" y="548679"/>
            <a:ext cx="7873905" cy="857039"/>
          </a:xfrm>
        </p:spPr>
        <p:txBody>
          <a:bodyPr>
            <a:normAutofit fontScale="90000"/>
          </a:bodyPr>
          <a:lstStyle/>
          <a:p>
            <a:r>
              <a:rPr lang="tr-TR" b="1" dirty="0" smtClean="0">
                <a:solidFill>
                  <a:srgbClr val="FF0000"/>
                </a:solidFill>
                <a:latin typeface="Times New Roman" pitchFamily="18" charset="0"/>
                <a:cs typeface="Times New Roman" pitchFamily="18" charset="0"/>
              </a:rPr>
              <a:t>1) Kurumsal Akreditasyon Programı (KAP)</a:t>
            </a:r>
            <a:endParaRPr lang="tr-TR" dirty="0">
              <a:solidFill>
                <a:srgbClr val="FF0000"/>
              </a:solidFill>
            </a:endParaRPr>
          </a:p>
        </p:txBody>
      </p:sp>
    </p:spTree>
    <p:extLst>
      <p:ext uri="{BB962C8B-B14F-4D97-AF65-F5344CB8AC3E}">
        <p14:creationId xmlns:p14="http://schemas.microsoft.com/office/powerpoint/2010/main" val="21553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544277712"/>
              </p:ext>
            </p:extLst>
          </p:nvPr>
        </p:nvGraphicFramePr>
        <p:xfrm>
          <a:off x="467544" y="1844824"/>
          <a:ext cx="8496944" cy="3411120"/>
        </p:xfrm>
        <a:graphic>
          <a:graphicData uri="http://schemas.openxmlformats.org/drawingml/2006/table">
            <a:tbl>
              <a:tblPr firstRow="1" bandRow="1">
                <a:tableStyleId>{5C22544A-7EE6-4342-B048-85BDC9FD1C3A}</a:tableStyleId>
              </a:tblPr>
              <a:tblGrid>
                <a:gridCol w="4248472"/>
                <a:gridCol w="4248472"/>
              </a:tblGrid>
              <a:tr h="568520">
                <a:tc>
                  <a:txBody>
                    <a:bodyPr/>
                    <a:lstStyle/>
                    <a:p>
                      <a:pPr algn="l"/>
                      <a:r>
                        <a:rPr lang="tr-TR" sz="2500" dirty="0" smtClean="0"/>
                        <a:t>BAŞLIK</a:t>
                      </a:r>
                      <a:endParaRPr lang="tr-TR" sz="2500" dirty="0"/>
                    </a:p>
                  </a:txBody>
                  <a:tcPr anchor="ctr"/>
                </a:tc>
                <a:tc>
                  <a:txBody>
                    <a:bodyPr/>
                    <a:lstStyle/>
                    <a:p>
                      <a:pPr algn="ctr"/>
                      <a:r>
                        <a:rPr lang="tr-TR" sz="2500" dirty="0" smtClean="0"/>
                        <a:t>PUAN</a:t>
                      </a:r>
                      <a:endParaRPr lang="tr-TR" sz="2500" dirty="0"/>
                    </a:p>
                  </a:txBody>
                  <a:tcPr anchor="ctr"/>
                </a:tc>
              </a:tr>
              <a:tr h="568520">
                <a:tc>
                  <a:txBody>
                    <a:bodyPr/>
                    <a:lstStyle/>
                    <a:p>
                      <a:pPr lvl="1" algn="l"/>
                      <a:r>
                        <a:rPr lang="tr-TR" sz="2500" dirty="0" smtClean="0"/>
                        <a:t>kalite güvencesi</a:t>
                      </a:r>
                    </a:p>
                  </a:txBody>
                  <a:tcPr anchor="ctr"/>
                </a:tc>
                <a:tc>
                  <a:txBody>
                    <a:bodyPr/>
                    <a:lstStyle/>
                    <a:p>
                      <a:pPr algn="ctr"/>
                      <a:r>
                        <a:rPr lang="tr-TR" sz="2500" dirty="0" smtClean="0"/>
                        <a:t>200 </a:t>
                      </a:r>
                      <a:endParaRPr lang="tr-TR" sz="2500" dirty="0"/>
                    </a:p>
                  </a:txBody>
                  <a:tcPr anchor="ctr"/>
                </a:tc>
              </a:tr>
              <a:tr h="56852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tr-TR" sz="2500" dirty="0" smtClean="0"/>
                        <a:t>     eğitim-öğretim</a:t>
                      </a:r>
                    </a:p>
                  </a:txBody>
                  <a:tcPr anchor="ctr"/>
                </a:tc>
                <a:tc>
                  <a:txBody>
                    <a:bodyPr/>
                    <a:lstStyle/>
                    <a:p>
                      <a:pPr algn="ctr"/>
                      <a:r>
                        <a:rPr lang="tr-TR" sz="2500" dirty="0" smtClean="0"/>
                        <a:t>400</a:t>
                      </a:r>
                      <a:endParaRPr lang="tr-TR" sz="2500" dirty="0"/>
                    </a:p>
                  </a:txBody>
                  <a:tcPr anchor="ctr"/>
                </a:tc>
              </a:tr>
              <a:tr h="56852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tr-TR" sz="2500" dirty="0" smtClean="0"/>
                        <a:t>     araştırma-geliştirme</a:t>
                      </a:r>
                    </a:p>
                  </a:txBody>
                  <a:tcPr anchor="ctr"/>
                </a:tc>
                <a:tc>
                  <a:txBody>
                    <a:bodyPr/>
                    <a:lstStyle/>
                    <a:p>
                      <a:pPr algn="ctr"/>
                      <a:r>
                        <a:rPr lang="tr-TR" sz="2500" dirty="0" smtClean="0"/>
                        <a:t>150</a:t>
                      </a:r>
                      <a:endParaRPr lang="tr-TR" sz="2500" dirty="0"/>
                    </a:p>
                  </a:txBody>
                  <a:tcPr anchor="ctr"/>
                </a:tc>
              </a:tr>
              <a:tr h="56852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tr-TR" sz="2500" dirty="0" smtClean="0"/>
                        <a:t>     toplumsal katkı</a:t>
                      </a:r>
                    </a:p>
                  </a:txBody>
                  <a:tcPr anchor="ctr"/>
                </a:tc>
                <a:tc>
                  <a:txBody>
                    <a:bodyPr/>
                    <a:lstStyle/>
                    <a:p>
                      <a:pPr algn="ctr"/>
                      <a:r>
                        <a:rPr lang="tr-TR" sz="2500" dirty="0" smtClean="0"/>
                        <a:t>100</a:t>
                      </a:r>
                      <a:endParaRPr lang="tr-TR" sz="2500" dirty="0"/>
                    </a:p>
                  </a:txBody>
                  <a:tcPr anchor="ctr"/>
                </a:tc>
              </a:tr>
              <a:tr h="56852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tr-TR" sz="2500" dirty="0" smtClean="0"/>
                        <a:t>     yönetim sistemi süreçleri</a:t>
                      </a:r>
                    </a:p>
                  </a:txBody>
                  <a:tcPr anchor="ctr"/>
                </a:tc>
                <a:tc>
                  <a:txBody>
                    <a:bodyPr/>
                    <a:lstStyle/>
                    <a:p>
                      <a:pPr algn="ctr"/>
                      <a:r>
                        <a:rPr lang="tr-TR" sz="2500" dirty="0" smtClean="0"/>
                        <a:t>150</a:t>
                      </a:r>
                      <a:endParaRPr lang="tr-TR" sz="2500" dirty="0"/>
                    </a:p>
                  </a:txBody>
                  <a:tcPr anchor="ctr"/>
                </a:tc>
              </a:tr>
            </a:tbl>
          </a:graphicData>
        </a:graphic>
      </p:graphicFrame>
    </p:spTree>
    <p:extLst>
      <p:ext uri="{BB962C8B-B14F-4D97-AF65-F5344CB8AC3E}">
        <p14:creationId xmlns:p14="http://schemas.microsoft.com/office/powerpoint/2010/main" val="424953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825625"/>
            <a:ext cx="8191822" cy="4351338"/>
          </a:xfrm>
        </p:spPr>
        <p:txBody>
          <a:bodyPr/>
          <a:lstStyle/>
          <a:p>
            <a:r>
              <a:rPr lang="tr-TR" sz="2800" dirty="0"/>
              <a:t>YÖKAK tarafından KAP kapsamında aşağıdaki kararlar verilmektedir:</a:t>
            </a:r>
          </a:p>
          <a:p>
            <a:pPr lvl="1"/>
            <a:r>
              <a:rPr lang="tr-TR" sz="2800" dirty="0"/>
              <a:t>Tam akreditasyon (beş yıl süreyle</a:t>
            </a:r>
            <a:r>
              <a:rPr lang="tr-TR" sz="2800" dirty="0" smtClean="0"/>
              <a:t>) (650-1000 puan)</a:t>
            </a:r>
            <a:endParaRPr lang="tr-TR" sz="2800" dirty="0"/>
          </a:p>
          <a:p>
            <a:pPr lvl="1"/>
            <a:r>
              <a:rPr lang="tr-TR" sz="2800" dirty="0"/>
              <a:t>Koşullu akreditasyon (iki yıl süreyle</a:t>
            </a:r>
            <a:r>
              <a:rPr lang="tr-TR" sz="2800" dirty="0" smtClean="0"/>
              <a:t>) (500-649 puan)</a:t>
            </a:r>
            <a:endParaRPr lang="tr-TR" sz="2800" dirty="0"/>
          </a:p>
          <a:p>
            <a:pPr lvl="1"/>
            <a:r>
              <a:rPr lang="tr-TR" sz="2800" dirty="0"/>
              <a:t>Yükseköğretim kurumuna kalite güvencesi uygulamaları bağlamında destek </a:t>
            </a:r>
            <a:r>
              <a:rPr lang="tr-TR" sz="2800" dirty="0" smtClean="0"/>
              <a:t>verilmesi (500 altı puan)</a:t>
            </a:r>
            <a:endParaRPr lang="tr-TR" sz="2800" dirty="0"/>
          </a:p>
          <a:p>
            <a:endParaRPr lang="tr-TR" dirty="0"/>
          </a:p>
        </p:txBody>
      </p:sp>
      <p:sp>
        <p:nvSpPr>
          <p:cNvPr id="4" name="Unvan 1"/>
          <p:cNvSpPr>
            <a:spLocks noGrp="1"/>
          </p:cNvSpPr>
          <p:nvPr>
            <p:ph type="title"/>
          </p:nvPr>
        </p:nvSpPr>
        <p:spPr>
          <a:xfrm>
            <a:off x="641444" y="548679"/>
            <a:ext cx="7873905" cy="857039"/>
          </a:xfrm>
        </p:spPr>
        <p:txBody>
          <a:bodyPr>
            <a:normAutofit fontScale="90000"/>
          </a:bodyPr>
          <a:lstStyle/>
          <a:p>
            <a:r>
              <a:rPr lang="tr-TR" b="1" dirty="0" smtClean="0">
                <a:solidFill>
                  <a:srgbClr val="FF0000"/>
                </a:solidFill>
                <a:latin typeface="Times New Roman" pitchFamily="18" charset="0"/>
                <a:cs typeface="Times New Roman" pitchFamily="18" charset="0"/>
              </a:rPr>
              <a:t>1) Kurumsal Akreditasyon Programı (KAP)</a:t>
            </a:r>
            <a:endParaRPr lang="tr-TR" dirty="0">
              <a:solidFill>
                <a:srgbClr val="FF0000"/>
              </a:solidFill>
            </a:endParaRPr>
          </a:p>
        </p:txBody>
      </p:sp>
    </p:spTree>
    <p:extLst>
      <p:ext uri="{BB962C8B-B14F-4D97-AF65-F5344CB8AC3E}">
        <p14:creationId xmlns:p14="http://schemas.microsoft.com/office/powerpoint/2010/main" val="238980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492896"/>
            <a:ext cx="7886700" cy="2336203"/>
          </a:xfrm>
        </p:spPr>
      </p:pic>
      <p:sp>
        <p:nvSpPr>
          <p:cNvPr id="4" name="Unvan 1"/>
          <p:cNvSpPr>
            <a:spLocks noGrp="1"/>
          </p:cNvSpPr>
          <p:nvPr>
            <p:ph type="title"/>
          </p:nvPr>
        </p:nvSpPr>
        <p:spPr>
          <a:xfrm>
            <a:off x="628650" y="365126"/>
            <a:ext cx="7886700" cy="1325563"/>
          </a:xfrm>
        </p:spPr>
        <p:txBody>
          <a:bodyPr>
            <a:normAutofit/>
          </a:bodyPr>
          <a:lstStyle/>
          <a:p>
            <a:r>
              <a:rPr lang="tr-TR" b="1" dirty="0" smtClean="0">
                <a:solidFill>
                  <a:srgbClr val="FF0000"/>
                </a:solidFill>
                <a:latin typeface="Times New Roman" pitchFamily="18" charset="0"/>
                <a:cs typeface="Times New Roman" pitchFamily="18" charset="0"/>
              </a:rPr>
              <a:t>Süreç Nasıl İşliyor?</a:t>
            </a:r>
            <a:endParaRPr lang="tr-TR" dirty="0">
              <a:solidFill>
                <a:srgbClr val="FF0000"/>
              </a:solidFill>
            </a:endParaRPr>
          </a:p>
        </p:txBody>
      </p:sp>
    </p:spTree>
    <p:extLst>
      <p:ext uri="{BB962C8B-B14F-4D97-AF65-F5344CB8AC3E}">
        <p14:creationId xmlns:p14="http://schemas.microsoft.com/office/powerpoint/2010/main" val="3475726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09600" y="1916832"/>
            <a:ext cx="7778824" cy="4124529"/>
          </a:xfrm>
        </p:spPr>
        <p:txBody>
          <a:bodyPr>
            <a:normAutofit/>
          </a:bodyPr>
          <a:lstStyle/>
          <a:p>
            <a:r>
              <a:rPr lang="tr-TR" sz="2500" dirty="0"/>
              <a:t>Türkiye'de akreditasyon kuruluşlarının yetkilendirme ve tanınma faaliyetlerinden </a:t>
            </a:r>
            <a:r>
              <a:rPr lang="tr-TR" sz="2500" dirty="0">
                <a:solidFill>
                  <a:srgbClr val="0070C0"/>
                </a:solidFill>
              </a:rPr>
              <a:t>Yükseköğretim Kalite Kurulu </a:t>
            </a:r>
            <a:r>
              <a:rPr lang="tr-TR" sz="2500" dirty="0"/>
              <a:t>sorumludur. </a:t>
            </a:r>
            <a:endParaRPr lang="tr-TR" sz="2500" dirty="0" smtClean="0"/>
          </a:p>
          <a:p>
            <a:endParaRPr lang="tr-TR" sz="2500" dirty="0" smtClean="0"/>
          </a:p>
          <a:p>
            <a:r>
              <a:rPr lang="tr-TR" sz="2500" dirty="0" smtClean="0"/>
              <a:t>Ulusal </a:t>
            </a:r>
            <a:r>
              <a:rPr lang="tr-TR" sz="2500" dirty="0"/>
              <a:t>akreditasyon kuruluşlarının yetkilendirilmesi ve uluslararası akreditasyon kuruluşlarının tanınması süreci </a:t>
            </a:r>
            <a:r>
              <a:rPr lang="tr-TR" sz="2500" dirty="0">
                <a:solidFill>
                  <a:srgbClr val="FF0000"/>
                </a:solidFill>
              </a:rPr>
              <a:t>YÖKAK tarafından belirlenen ilke ve ölçütler </a:t>
            </a:r>
            <a:r>
              <a:rPr lang="tr-TR" sz="2500" dirty="0"/>
              <a:t>kapsamında yürütülmektedir.</a:t>
            </a:r>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6243" y="6012797"/>
            <a:ext cx="2362530" cy="800212"/>
          </a:xfrm>
        </p:spPr>
      </p:pic>
      <p:sp>
        <p:nvSpPr>
          <p:cNvPr id="4" name="Unvan 1"/>
          <p:cNvSpPr>
            <a:spLocks noGrp="1"/>
          </p:cNvSpPr>
          <p:nvPr>
            <p:ph type="title"/>
          </p:nvPr>
        </p:nvSpPr>
        <p:spPr>
          <a:xfrm>
            <a:off x="683568" y="836712"/>
            <a:ext cx="7886700" cy="831626"/>
          </a:xfrm>
        </p:spPr>
        <p:txBody>
          <a:bodyPr>
            <a:normAutofit/>
          </a:bodyPr>
          <a:lstStyle/>
          <a:p>
            <a:r>
              <a:rPr lang="tr-TR" b="1" dirty="0" smtClean="0">
                <a:solidFill>
                  <a:srgbClr val="FF0000"/>
                </a:solidFill>
                <a:latin typeface="Times New Roman" pitchFamily="18" charset="0"/>
                <a:cs typeface="Times New Roman" pitchFamily="18" charset="0"/>
              </a:rPr>
              <a:t>1) Programa Dönük Akreditasyon</a:t>
            </a:r>
            <a:endParaRPr lang="tr-TR" dirty="0">
              <a:solidFill>
                <a:srgbClr val="FF0000"/>
              </a:solidFill>
            </a:endParaRPr>
          </a:p>
        </p:txBody>
      </p:sp>
    </p:spTree>
    <p:extLst>
      <p:ext uri="{BB962C8B-B14F-4D97-AF65-F5344CB8AC3E}">
        <p14:creationId xmlns:p14="http://schemas.microsoft.com/office/powerpoint/2010/main" val="245267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20688"/>
            <a:ext cx="7560840" cy="5472607"/>
          </a:xfrm>
          <a:prstGeom prst="rect">
            <a:avLst/>
          </a:prstGeom>
        </p:spPr>
      </p:pic>
    </p:spTree>
    <p:extLst>
      <p:ext uri="{BB962C8B-B14F-4D97-AF65-F5344CB8AC3E}">
        <p14:creationId xmlns:p14="http://schemas.microsoft.com/office/powerpoint/2010/main" val="229855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340768"/>
            <a:ext cx="7259007" cy="4351338"/>
          </a:xfrm>
        </p:spPr>
      </p:pic>
    </p:spTree>
    <p:extLst>
      <p:ext uri="{BB962C8B-B14F-4D97-AF65-F5344CB8AC3E}">
        <p14:creationId xmlns:p14="http://schemas.microsoft.com/office/powerpoint/2010/main" val="2949348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124744"/>
            <a:ext cx="6296642" cy="4351338"/>
          </a:xfrm>
        </p:spPr>
      </p:pic>
    </p:spTree>
    <p:extLst>
      <p:ext uri="{BB962C8B-B14F-4D97-AF65-F5344CB8AC3E}">
        <p14:creationId xmlns:p14="http://schemas.microsoft.com/office/powerpoint/2010/main" val="192460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052736"/>
            <a:ext cx="7886700" cy="4166830"/>
          </a:xfrm>
        </p:spPr>
      </p:pic>
    </p:spTree>
    <p:extLst>
      <p:ext uri="{BB962C8B-B14F-4D97-AF65-F5344CB8AC3E}">
        <p14:creationId xmlns:p14="http://schemas.microsoft.com/office/powerpoint/2010/main" val="374286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268760"/>
            <a:ext cx="7360736" cy="4351338"/>
          </a:xfrm>
        </p:spPr>
      </p:pic>
    </p:spTree>
    <p:extLst>
      <p:ext uri="{BB962C8B-B14F-4D97-AF65-F5344CB8AC3E}">
        <p14:creationId xmlns:p14="http://schemas.microsoft.com/office/powerpoint/2010/main" val="334367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831626"/>
          </a:xfrm>
        </p:spPr>
        <p:txBody>
          <a:bodyPr/>
          <a:lstStyle/>
          <a:p>
            <a:r>
              <a:rPr lang="tr-TR" b="1" dirty="0" smtClean="0">
                <a:solidFill>
                  <a:srgbClr val="FF0000"/>
                </a:solidFill>
                <a:latin typeface="Times New Roman" pitchFamily="18" charset="0"/>
                <a:cs typeface="Times New Roman" pitchFamily="18" charset="0"/>
              </a:rPr>
              <a:t>Akreditasyon Nedir?</a:t>
            </a:r>
            <a:endParaRPr lang="tr-TR" dirty="0">
              <a:solidFill>
                <a:srgbClr val="FF0000"/>
              </a:solidFill>
            </a:endParaRPr>
          </a:p>
        </p:txBody>
      </p:sp>
      <p:sp>
        <p:nvSpPr>
          <p:cNvPr id="3" name="İçerik Yer Tutucusu 2"/>
          <p:cNvSpPr>
            <a:spLocks noGrp="1"/>
          </p:cNvSpPr>
          <p:nvPr>
            <p:ph sz="half" idx="1"/>
          </p:nvPr>
        </p:nvSpPr>
        <p:spPr>
          <a:xfrm>
            <a:off x="622837" y="1230217"/>
            <a:ext cx="7706816" cy="4484571"/>
          </a:xfrm>
        </p:spPr>
        <p:txBody>
          <a:bodyPr>
            <a:noAutofit/>
          </a:bodyPr>
          <a:lstStyle/>
          <a:p>
            <a:r>
              <a:rPr lang="tr-TR" sz="2300" dirty="0"/>
              <a:t>Akreditasyon; </a:t>
            </a:r>
            <a:endParaRPr lang="tr-TR" sz="2300" dirty="0" smtClean="0"/>
          </a:p>
          <a:p>
            <a:pPr lvl="1"/>
            <a:r>
              <a:rPr lang="tr-TR" sz="2300" dirty="0" smtClean="0"/>
              <a:t>bir </a:t>
            </a:r>
            <a:r>
              <a:rPr lang="tr-TR" sz="2300" dirty="0"/>
              <a:t>akreditasyon kuruluşu tarafından belirli bir alanda önceden belirlenmiş, </a:t>
            </a:r>
            <a:endParaRPr lang="tr-TR" sz="2300" dirty="0" smtClean="0"/>
          </a:p>
          <a:p>
            <a:pPr lvl="1"/>
            <a:r>
              <a:rPr lang="tr-TR" sz="2300" dirty="0" smtClean="0"/>
              <a:t>akademik </a:t>
            </a:r>
            <a:r>
              <a:rPr lang="tr-TR" sz="2300" dirty="0"/>
              <a:t>ve alana özgü standartların bir yükseköğretim programı tarafından </a:t>
            </a:r>
            <a:r>
              <a:rPr lang="tr-TR" sz="2300" dirty="0">
                <a:solidFill>
                  <a:srgbClr val="FF0000"/>
                </a:solidFill>
              </a:rPr>
              <a:t>karşılanıp karşılanmadığını ölçen </a:t>
            </a:r>
            <a:endParaRPr lang="tr-TR" sz="2300" dirty="0" smtClean="0">
              <a:solidFill>
                <a:srgbClr val="FF0000"/>
              </a:solidFill>
            </a:endParaRPr>
          </a:p>
          <a:p>
            <a:pPr lvl="1"/>
            <a:r>
              <a:rPr lang="tr-TR" sz="2300" dirty="0" smtClean="0"/>
              <a:t>değerlendirme </a:t>
            </a:r>
            <a:r>
              <a:rPr lang="tr-TR" sz="2300" dirty="0"/>
              <a:t>ve </a:t>
            </a:r>
            <a:r>
              <a:rPr lang="tr-TR" sz="2300" dirty="0">
                <a:solidFill>
                  <a:srgbClr val="0070C0"/>
                </a:solidFill>
              </a:rPr>
              <a:t>dış kalite </a:t>
            </a:r>
            <a:r>
              <a:rPr lang="tr-TR" sz="2300" dirty="0"/>
              <a:t>güvence sürecini ifade etmektedir</a:t>
            </a:r>
            <a:r>
              <a:rPr lang="tr-TR" sz="2300" dirty="0" smtClean="0"/>
              <a:t>.</a:t>
            </a:r>
          </a:p>
          <a:p>
            <a:pPr lvl="1"/>
            <a:endParaRPr lang="tr-TR" sz="2300" dirty="0"/>
          </a:p>
          <a:p>
            <a:r>
              <a:rPr lang="tr-TR" sz="2300" dirty="0" smtClean="0"/>
              <a:t>Akreditasyon belgesi;</a:t>
            </a:r>
          </a:p>
          <a:p>
            <a:pPr lvl="1"/>
            <a:r>
              <a:rPr lang="tr-TR" sz="2300" dirty="0" smtClean="0"/>
              <a:t>Üniversitelerin </a:t>
            </a:r>
            <a:r>
              <a:rPr lang="tr-TR" sz="2300" dirty="0">
                <a:solidFill>
                  <a:srgbClr val="00B050"/>
                </a:solidFill>
              </a:rPr>
              <a:t>vermiş oldukları eğitimi göstermek amaçlı</a:t>
            </a:r>
            <a:r>
              <a:rPr lang="tr-TR" sz="2300" dirty="0"/>
              <a:t>, </a:t>
            </a:r>
            <a:r>
              <a:rPr lang="tr-TR" sz="2300" dirty="0">
                <a:solidFill>
                  <a:srgbClr val="7030A0"/>
                </a:solidFill>
              </a:rPr>
              <a:t>ulusal ve uluslararası </a:t>
            </a:r>
            <a:r>
              <a:rPr lang="tr-TR" sz="2300" dirty="0"/>
              <a:t>çapta bağımsız kurumlardan almış olduğu kalite belgesidir. </a:t>
            </a:r>
            <a:endParaRPr lang="tr-TR" sz="2300" dirty="0" smtClean="0"/>
          </a:p>
          <a:p>
            <a:pPr lvl="1"/>
            <a:r>
              <a:rPr lang="tr-TR" sz="2300" dirty="0"/>
              <a:t>B</a:t>
            </a:r>
            <a:r>
              <a:rPr lang="tr-TR" sz="2300" dirty="0" smtClean="0"/>
              <a:t>u </a:t>
            </a:r>
            <a:r>
              <a:rPr lang="tr-TR" sz="2300" dirty="0"/>
              <a:t>belge ile ü</a:t>
            </a:r>
            <a:r>
              <a:rPr lang="tr-TR" sz="2300" dirty="0" smtClean="0"/>
              <a:t>niversiteler </a:t>
            </a:r>
            <a:r>
              <a:rPr lang="tr-TR" sz="2300" dirty="0"/>
              <a:t>ne tür hizmetler sağladığını ve kalitesini, aynı </a:t>
            </a:r>
            <a:r>
              <a:rPr lang="tr-TR" sz="2300" dirty="0" smtClean="0"/>
              <a:t>zamanda eğitim</a:t>
            </a:r>
            <a:r>
              <a:rPr lang="tr-TR" sz="2300" dirty="0"/>
              <a:t> </a:t>
            </a:r>
            <a:r>
              <a:rPr lang="tr-TR" sz="2300" dirty="0" smtClean="0"/>
              <a:t>sistemini </a:t>
            </a:r>
            <a:r>
              <a:rPr lang="tr-TR" sz="2300" dirty="0"/>
              <a:t>gösterme şansı yakalar</a:t>
            </a:r>
            <a:r>
              <a:rPr lang="tr-TR" sz="2300" dirty="0" smtClean="0"/>
              <a:t>.</a:t>
            </a:r>
          </a:p>
        </p:txBody>
      </p:sp>
      <p:sp>
        <p:nvSpPr>
          <p:cNvPr id="5" name="Veri Yer Tutucusu 4"/>
          <p:cNvSpPr>
            <a:spLocks noGrp="1"/>
          </p:cNvSpPr>
          <p:nvPr>
            <p:ph type="dt" sz="half" idx="10"/>
          </p:nvPr>
        </p:nvSpPr>
        <p:spPr>
          <a:xfrm>
            <a:off x="5405258" y="6041363"/>
            <a:ext cx="750918" cy="365125"/>
          </a:xfrm>
        </p:spPr>
        <p:txBody>
          <a:bodyPr/>
          <a:lstStyle/>
          <a:p>
            <a:fld id="{C8CA7A2D-75F5-4C22-B4FB-4A5DA30C3794}" type="datetime1">
              <a:rPr lang="tr-TR" smtClean="0">
                <a:solidFill>
                  <a:srgbClr val="000000"/>
                </a:solidFill>
              </a:rPr>
              <a:pPr/>
              <a:t>31.10.2022</a:t>
            </a:fld>
            <a:endParaRPr lang="tr-TR" dirty="0">
              <a:solidFill>
                <a:srgbClr val="000000"/>
              </a:solidFill>
            </a:endParaRPr>
          </a:p>
        </p:txBody>
      </p:sp>
    </p:spTree>
    <p:extLst>
      <p:ext uri="{BB962C8B-B14F-4D97-AF65-F5344CB8AC3E}">
        <p14:creationId xmlns:p14="http://schemas.microsoft.com/office/powerpoint/2010/main" val="22147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4325" t="20601" r="9838" b="14800"/>
          <a:stretch/>
        </p:blipFill>
        <p:spPr>
          <a:xfrm>
            <a:off x="278442" y="620688"/>
            <a:ext cx="8856984" cy="5107706"/>
          </a:xfrm>
          <a:prstGeom prst="rect">
            <a:avLst/>
          </a:prstGeom>
        </p:spPr>
      </p:pic>
    </p:spTree>
    <p:extLst>
      <p:ext uri="{BB962C8B-B14F-4D97-AF65-F5344CB8AC3E}">
        <p14:creationId xmlns:p14="http://schemas.microsoft.com/office/powerpoint/2010/main" val="120578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9470" t="29399" r="16506" b="27201"/>
          <a:stretch/>
        </p:blipFill>
        <p:spPr>
          <a:xfrm>
            <a:off x="611560" y="764704"/>
            <a:ext cx="8136904" cy="4891682"/>
          </a:xfrm>
          <a:prstGeom prst="rect">
            <a:avLst/>
          </a:prstGeom>
        </p:spPr>
      </p:pic>
    </p:spTree>
    <p:extLst>
      <p:ext uri="{BB962C8B-B14F-4D97-AF65-F5344CB8AC3E}">
        <p14:creationId xmlns:p14="http://schemas.microsoft.com/office/powerpoint/2010/main" val="3528295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3161" t="26347" r="18090" b="9254"/>
          <a:stretch/>
        </p:blipFill>
        <p:spPr>
          <a:xfrm>
            <a:off x="323528" y="980728"/>
            <a:ext cx="8208912" cy="5035698"/>
          </a:xfrm>
          <a:prstGeom prst="rect">
            <a:avLst/>
          </a:prstGeom>
        </p:spPr>
      </p:pic>
    </p:spTree>
    <p:extLst>
      <p:ext uri="{BB962C8B-B14F-4D97-AF65-F5344CB8AC3E}">
        <p14:creationId xmlns:p14="http://schemas.microsoft.com/office/powerpoint/2010/main" val="1338014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a:spLocks noGrp="1"/>
          </p:cNvSpPr>
          <p:nvPr>
            <p:ph idx="1"/>
          </p:nvPr>
        </p:nvSpPr>
        <p:spPr>
          <a:xfrm>
            <a:off x="457200" y="1268760"/>
            <a:ext cx="8229600" cy="532656"/>
          </a:xfrm>
        </p:spPr>
        <p:txBody>
          <a:bodyPr>
            <a:normAutofit/>
          </a:bodyPr>
          <a:lstStyle/>
          <a:p>
            <a:pPr>
              <a:buNone/>
            </a:pPr>
            <a:r>
              <a:rPr lang="tr-TR" dirty="0" smtClean="0">
                <a:solidFill>
                  <a:srgbClr val="FF0000"/>
                </a:solidFill>
                <a:latin typeface="Times New Roman" pitchFamily="18" charset="0"/>
                <a:cs typeface="Times New Roman" pitchFamily="18" charset="0"/>
              </a:rPr>
              <a:t>	Akredite Olan Program Sayıları</a:t>
            </a:r>
          </a:p>
        </p:txBody>
      </p:sp>
      <p:graphicFrame>
        <p:nvGraphicFramePr>
          <p:cNvPr id="3" name="Tablo 2"/>
          <p:cNvGraphicFramePr>
            <a:graphicFrameLocks noGrp="1"/>
          </p:cNvGraphicFramePr>
          <p:nvPr>
            <p:extLst>
              <p:ext uri="{D42A27DB-BD31-4B8C-83A1-F6EECF244321}">
                <p14:modId xmlns:p14="http://schemas.microsoft.com/office/powerpoint/2010/main" val="490901402"/>
              </p:ext>
            </p:extLst>
          </p:nvPr>
        </p:nvGraphicFramePr>
        <p:xfrm>
          <a:off x="395537" y="1988841"/>
          <a:ext cx="8280919" cy="3456383"/>
        </p:xfrm>
        <a:graphic>
          <a:graphicData uri="http://schemas.openxmlformats.org/drawingml/2006/table">
            <a:tbl>
              <a:tblPr firstRow="1" bandRow="1">
                <a:tableStyleId>{3C2FFA5D-87B4-456A-9821-1D502468CF0F}</a:tableStyleId>
              </a:tblPr>
              <a:tblGrid>
                <a:gridCol w="2995226"/>
                <a:gridCol w="1057139"/>
                <a:gridCol w="1042813"/>
                <a:gridCol w="1154227"/>
                <a:gridCol w="1154227"/>
                <a:gridCol w="877287"/>
              </a:tblGrid>
              <a:tr h="493769">
                <a:tc>
                  <a:txBody>
                    <a:bodyPr/>
                    <a:lstStyle/>
                    <a:p>
                      <a:r>
                        <a:rPr lang="tr-TR" dirty="0" err="1" smtClean="0">
                          <a:solidFill>
                            <a:schemeClr val="accent6"/>
                          </a:solidFill>
                        </a:rPr>
                        <a:t>Akreditsyon</a:t>
                      </a:r>
                      <a:r>
                        <a:rPr lang="tr-TR" dirty="0" smtClean="0">
                          <a:solidFill>
                            <a:schemeClr val="accent6"/>
                          </a:solidFill>
                        </a:rPr>
                        <a:t> Kurumu</a:t>
                      </a:r>
                      <a:endParaRPr lang="tr-TR" dirty="0">
                        <a:solidFill>
                          <a:schemeClr val="accent6"/>
                        </a:solidFill>
                      </a:endParaRPr>
                    </a:p>
                  </a:txBody>
                  <a:tcPr/>
                </a:tc>
                <a:tc>
                  <a:txBody>
                    <a:bodyPr/>
                    <a:lstStyle/>
                    <a:p>
                      <a:pPr algn="ctr"/>
                      <a:r>
                        <a:rPr lang="tr-TR" dirty="0" smtClean="0">
                          <a:solidFill>
                            <a:schemeClr val="accent6"/>
                          </a:solidFill>
                        </a:rPr>
                        <a:t>2016</a:t>
                      </a:r>
                      <a:endParaRPr lang="tr-TR" dirty="0">
                        <a:solidFill>
                          <a:schemeClr val="accent6"/>
                        </a:solidFill>
                      </a:endParaRPr>
                    </a:p>
                  </a:txBody>
                  <a:tcPr/>
                </a:tc>
                <a:tc>
                  <a:txBody>
                    <a:bodyPr/>
                    <a:lstStyle/>
                    <a:p>
                      <a:pPr algn="ctr"/>
                      <a:r>
                        <a:rPr lang="tr-TR" dirty="0" smtClean="0">
                          <a:solidFill>
                            <a:schemeClr val="accent6"/>
                          </a:solidFill>
                        </a:rPr>
                        <a:t>2017</a:t>
                      </a:r>
                      <a:endParaRPr lang="tr-TR" dirty="0">
                        <a:solidFill>
                          <a:schemeClr val="accent6"/>
                        </a:solidFill>
                      </a:endParaRPr>
                    </a:p>
                  </a:txBody>
                  <a:tcPr/>
                </a:tc>
                <a:tc>
                  <a:txBody>
                    <a:bodyPr/>
                    <a:lstStyle/>
                    <a:p>
                      <a:pPr algn="ctr"/>
                      <a:r>
                        <a:rPr lang="tr-TR" dirty="0" smtClean="0">
                          <a:solidFill>
                            <a:schemeClr val="accent6"/>
                          </a:solidFill>
                        </a:rPr>
                        <a:t>2018</a:t>
                      </a:r>
                      <a:endParaRPr lang="tr-TR" dirty="0">
                        <a:solidFill>
                          <a:schemeClr val="accent6"/>
                        </a:solidFill>
                      </a:endParaRPr>
                    </a:p>
                  </a:txBody>
                  <a:tcPr/>
                </a:tc>
                <a:tc>
                  <a:txBody>
                    <a:bodyPr/>
                    <a:lstStyle/>
                    <a:p>
                      <a:pPr algn="ctr"/>
                      <a:r>
                        <a:rPr lang="tr-TR" dirty="0" smtClean="0">
                          <a:solidFill>
                            <a:schemeClr val="accent6"/>
                          </a:solidFill>
                        </a:rPr>
                        <a:t>2019</a:t>
                      </a:r>
                      <a:endParaRPr lang="tr-TR" dirty="0">
                        <a:solidFill>
                          <a:schemeClr val="accent6"/>
                        </a:solidFill>
                      </a:endParaRPr>
                    </a:p>
                  </a:txBody>
                  <a:tcPr/>
                </a:tc>
                <a:tc>
                  <a:txBody>
                    <a:bodyPr/>
                    <a:lstStyle/>
                    <a:p>
                      <a:pPr algn="ctr"/>
                      <a:r>
                        <a:rPr lang="tr-TR" dirty="0" smtClean="0">
                          <a:solidFill>
                            <a:schemeClr val="accent6"/>
                          </a:solidFill>
                        </a:rPr>
                        <a:t>2021</a:t>
                      </a:r>
                      <a:endParaRPr lang="tr-TR" dirty="0">
                        <a:solidFill>
                          <a:schemeClr val="accent6"/>
                        </a:solidFill>
                      </a:endParaRPr>
                    </a:p>
                  </a:txBody>
                  <a:tcPr/>
                </a:tc>
              </a:tr>
              <a:tr h="493769">
                <a:tc>
                  <a:txBody>
                    <a:bodyPr/>
                    <a:lstStyle/>
                    <a:p>
                      <a:r>
                        <a:rPr lang="tr-TR" dirty="0" smtClean="0"/>
                        <a:t>EPDAD (Eğitim)</a:t>
                      </a:r>
                      <a:endParaRPr lang="tr-TR" dirty="0"/>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c>
                  <a:txBody>
                    <a:bodyPr/>
                    <a:lstStyle/>
                    <a:p>
                      <a:pPr algn="ctr"/>
                      <a:r>
                        <a:rPr lang="tr-TR" dirty="0" smtClean="0"/>
                        <a:t>3</a:t>
                      </a:r>
                      <a:endParaRPr lang="tr-TR" dirty="0"/>
                    </a:p>
                  </a:txBody>
                  <a:tcPr/>
                </a:tc>
                <a:tc>
                  <a:txBody>
                    <a:bodyPr/>
                    <a:lstStyle/>
                    <a:p>
                      <a:pPr algn="ctr"/>
                      <a:r>
                        <a:rPr lang="tr-TR" dirty="0" smtClean="0"/>
                        <a:t>28</a:t>
                      </a:r>
                      <a:endParaRPr lang="tr-TR" dirty="0"/>
                    </a:p>
                  </a:txBody>
                  <a:tcPr/>
                </a:tc>
                <a:tc>
                  <a:txBody>
                    <a:bodyPr/>
                    <a:lstStyle/>
                    <a:p>
                      <a:pPr algn="ctr"/>
                      <a:r>
                        <a:rPr lang="tr-TR" dirty="0" smtClean="0"/>
                        <a:t>116</a:t>
                      </a:r>
                      <a:endParaRPr lang="tr-TR" dirty="0"/>
                    </a:p>
                  </a:txBody>
                  <a:tcPr/>
                </a:tc>
              </a:tr>
              <a:tr h="493769">
                <a:tc>
                  <a:txBody>
                    <a:bodyPr/>
                    <a:lstStyle/>
                    <a:p>
                      <a:r>
                        <a:rPr lang="tr-TR" dirty="0" smtClean="0"/>
                        <a:t>TEPDAD (Tıp)</a:t>
                      </a:r>
                      <a:endParaRPr lang="tr-TR" dirty="0"/>
                    </a:p>
                  </a:txBody>
                  <a:tcPr/>
                </a:tc>
                <a:tc>
                  <a:txBody>
                    <a:bodyPr/>
                    <a:lstStyle/>
                    <a:p>
                      <a:pPr algn="ctr"/>
                      <a:r>
                        <a:rPr lang="tr-TR" dirty="0" smtClean="0"/>
                        <a:t>24</a:t>
                      </a:r>
                      <a:endParaRPr lang="tr-TR" dirty="0"/>
                    </a:p>
                  </a:txBody>
                  <a:tcPr/>
                </a:tc>
                <a:tc>
                  <a:txBody>
                    <a:bodyPr/>
                    <a:lstStyle/>
                    <a:p>
                      <a:pPr algn="ctr"/>
                      <a:r>
                        <a:rPr lang="tr-TR" dirty="0" smtClean="0"/>
                        <a:t>26</a:t>
                      </a:r>
                      <a:endParaRPr lang="tr-TR" dirty="0"/>
                    </a:p>
                  </a:txBody>
                  <a:tcPr/>
                </a:tc>
                <a:tc>
                  <a:txBody>
                    <a:bodyPr/>
                    <a:lstStyle/>
                    <a:p>
                      <a:pPr algn="ctr"/>
                      <a:r>
                        <a:rPr lang="tr-TR" dirty="0" smtClean="0"/>
                        <a:t>24</a:t>
                      </a:r>
                      <a:endParaRPr lang="tr-TR" dirty="0"/>
                    </a:p>
                  </a:txBody>
                  <a:tcPr/>
                </a:tc>
                <a:tc>
                  <a:txBody>
                    <a:bodyPr/>
                    <a:lstStyle/>
                    <a:p>
                      <a:pPr algn="ctr"/>
                      <a:r>
                        <a:rPr lang="tr-TR" dirty="0" smtClean="0"/>
                        <a:t>32</a:t>
                      </a:r>
                      <a:endParaRPr lang="tr-TR" dirty="0"/>
                    </a:p>
                  </a:txBody>
                  <a:tcPr/>
                </a:tc>
                <a:tc>
                  <a:txBody>
                    <a:bodyPr/>
                    <a:lstStyle/>
                    <a:p>
                      <a:pPr algn="ctr"/>
                      <a:r>
                        <a:rPr lang="tr-TR" dirty="0" smtClean="0"/>
                        <a:t>41</a:t>
                      </a:r>
                      <a:endParaRPr lang="tr-TR" dirty="0"/>
                    </a:p>
                  </a:txBody>
                  <a:tcPr/>
                </a:tc>
              </a:tr>
              <a:tr h="493769">
                <a:tc>
                  <a:txBody>
                    <a:bodyPr/>
                    <a:lstStyle/>
                    <a:p>
                      <a:r>
                        <a:rPr lang="tr-TR" dirty="0" smtClean="0"/>
                        <a:t>FEDEK (Fen-Edebiyat)</a:t>
                      </a:r>
                      <a:endParaRPr lang="tr-TR" dirty="0"/>
                    </a:p>
                  </a:txBody>
                  <a:tcPr/>
                </a:tc>
                <a:tc>
                  <a:txBody>
                    <a:bodyPr/>
                    <a:lstStyle/>
                    <a:p>
                      <a:pPr algn="ctr"/>
                      <a:r>
                        <a:rPr lang="tr-TR" dirty="0" smtClean="0"/>
                        <a:t>50</a:t>
                      </a:r>
                      <a:endParaRPr lang="tr-TR" dirty="0"/>
                    </a:p>
                  </a:txBody>
                  <a:tcPr/>
                </a:tc>
                <a:tc>
                  <a:txBody>
                    <a:bodyPr/>
                    <a:lstStyle/>
                    <a:p>
                      <a:pPr algn="ctr"/>
                      <a:r>
                        <a:rPr lang="tr-TR" dirty="0" smtClean="0"/>
                        <a:t>66</a:t>
                      </a:r>
                      <a:endParaRPr lang="tr-TR" dirty="0"/>
                    </a:p>
                  </a:txBody>
                  <a:tcPr/>
                </a:tc>
                <a:tc>
                  <a:txBody>
                    <a:bodyPr/>
                    <a:lstStyle/>
                    <a:p>
                      <a:pPr algn="ctr"/>
                      <a:r>
                        <a:rPr lang="tr-TR" dirty="0" smtClean="0"/>
                        <a:t>84</a:t>
                      </a:r>
                      <a:endParaRPr lang="tr-TR" dirty="0"/>
                    </a:p>
                  </a:txBody>
                  <a:tcPr/>
                </a:tc>
                <a:tc>
                  <a:txBody>
                    <a:bodyPr/>
                    <a:lstStyle/>
                    <a:p>
                      <a:pPr algn="ctr"/>
                      <a:r>
                        <a:rPr lang="tr-TR" dirty="0" smtClean="0"/>
                        <a:t>108</a:t>
                      </a:r>
                      <a:endParaRPr lang="tr-TR" dirty="0"/>
                    </a:p>
                  </a:txBody>
                  <a:tcPr/>
                </a:tc>
                <a:tc>
                  <a:txBody>
                    <a:bodyPr/>
                    <a:lstStyle/>
                    <a:p>
                      <a:pPr algn="ctr"/>
                      <a:r>
                        <a:rPr lang="tr-TR" dirty="0" smtClean="0"/>
                        <a:t>155</a:t>
                      </a:r>
                      <a:endParaRPr lang="tr-TR" dirty="0"/>
                    </a:p>
                  </a:txBody>
                  <a:tcPr/>
                </a:tc>
              </a:tr>
              <a:tr h="493769">
                <a:tc>
                  <a:txBody>
                    <a:bodyPr/>
                    <a:lstStyle/>
                    <a:p>
                      <a:r>
                        <a:rPr lang="tr-TR" dirty="0" smtClean="0"/>
                        <a:t>HEPDAK (Hemşirelik)</a:t>
                      </a:r>
                      <a:endParaRPr lang="tr-TR" dirty="0"/>
                    </a:p>
                  </a:txBody>
                  <a:tcPr/>
                </a:tc>
                <a:tc>
                  <a:txBody>
                    <a:bodyPr/>
                    <a:lstStyle/>
                    <a:p>
                      <a:pPr algn="ctr"/>
                      <a:r>
                        <a:rPr lang="tr-TR" dirty="0" smtClean="0"/>
                        <a:t>-</a:t>
                      </a:r>
                      <a:endParaRPr lang="tr-TR" dirty="0"/>
                    </a:p>
                  </a:txBody>
                  <a:tcPr/>
                </a:tc>
                <a:tc>
                  <a:txBody>
                    <a:bodyPr/>
                    <a:lstStyle/>
                    <a:p>
                      <a:pPr algn="ctr"/>
                      <a:r>
                        <a:rPr lang="tr-TR" dirty="0" smtClean="0"/>
                        <a:t>4</a:t>
                      </a:r>
                      <a:endParaRPr lang="tr-TR" dirty="0"/>
                    </a:p>
                  </a:txBody>
                  <a:tcPr/>
                </a:tc>
                <a:tc>
                  <a:txBody>
                    <a:bodyPr/>
                    <a:lstStyle/>
                    <a:p>
                      <a:pPr algn="ctr"/>
                      <a:r>
                        <a:rPr lang="tr-TR" dirty="0" smtClean="0"/>
                        <a:t>6</a:t>
                      </a:r>
                      <a:endParaRPr lang="tr-TR" dirty="0"/>
                    </a:p>
                  </a:txBody>
                  <a:tcPr/>
                </a:tc>
                <a:tc>
                  <a:txBody>
                    <a:bodyPr/>
                    <a:lstStyle/>
                    <a:p>
                      <a:pPr algn="ctr"/>
                      <a:r>
                        <a:rPr lang="tr-TR" dirty="0" smtClean="0"/>
                        <a:t>8</a:t>
                      </a:r>
                      <a:endParaRPr lang="tr-TR" dirty="0"/>
                    </a:p>
                  </a:txBody>
                  <a:tcPr/>
                </a:tc>
                <a:tc>
                  <a:txBody>
                    <a:bodyPr/>
                    <a:lstStyle/>
                    <a:p>
                      <a:pPr algn="ctr"/>
                      <a:r>
                        <a:rPr lang="tr-TR" dirty="0" smtClean="0"/>
                        <a:t>11</a:t>
                      </a:r>
                      <a:endParaRPr lang="tr-TR" dirty="0"/>
                    </a:p>
                  </a:txBody>
                  <a:tcPr/>
                </a:tc>
              </a:tr>
              <a:tr h="493769">
                <a:tc>
                  <a:txBody>
                    <a:bodyPr/>
                    <a:lstStyle/>
                    <a:p>
                      <a:r>
                        <a:rPr lang="tr-TR" dirty="0" smtClean="0"/>
                        <a:t>MÜDEK (Mühendislik)</a:t>
                      </a:r>
                      <a:endParaRPr lang="tr-TR" dirty="0"/>
                    </a:p>
                  </a:txBody>
                  <a:tcPr/>
                </a:tc>
                <a:tc>
                  <a:txBody>
                    <a:bodyPr/>
                    <a:lstStyle/>
                    <a:p>
                      <a:pPr algn="ctr"/>
                      <a:r>
                        <a:rPr lang="tr-TR" dirty="0" smtClean="0"/>
                        <a:t>180</a:t>
                      </a:r>
                      <a:endParaRPr lang="tr-TR" dirty="0"/>
                    </a:p>
                  </a:txBody>
                  <a:tcPr/>
                </a:tc>
                <a:tc>
                  <a:txBody>
                    <a:bodyPr/>
                    <a:lstStyle/>
                    <a:p>
                      <a:pPr algn="ctr"/>
                      <a:r>
                        <a:rPr lang="tr-TR" dirty="0" smtClean="0"/>
                        <a:t>190</a:t>
                      </a:r>
                      <a:endParaRPr lang="tr-TR" dirty="0"/>
                    </a:p>
                  </a:txBody>
                  <a:tcPr/>
                </a:tc>
                <a:tc>
                  <a:txBody>
                    <a:bodyPr/>
                    <a:lstStyle/>
                    <a:p>
                      <a:pPr algn="ctr"/>
                      <a:r>
                        <a:rPr lang="tr-TR" dirty="0" smtClean="0"/>
                        <a:t>201</a:t>
                      </a:r>
                      <a:endParaRPr lang="tr-TR" dirty="0"/>
                    </a:p>
                  </a:txBody>
                  <a:tcPr/>
                </a:tc>
                <a:tc>
                  <a:txBody>
                    <a:bodyPr/>
                    <a:lstStyle/>
                    <a:p>
                      <a:pPr algn="ctr"/>
                      <a:r>
                        <a:rPr lang="tr-TR" dirty="0" smtClean="0"/>
                        <a:t>202</a:t>
                      </a:r>
                      <a:endParaRPr lang="tr-TR" dirty="0"/>
                    </a:p>
                  </a:txBody>
                  <a:tcPr/>
                </a:tc>
                <a:tc>
                  <a:txBody>
                    <a:bodyPr/>
                    <a:lstStyle/>
                    <a:p>
                      <a:pPr algn="ctr"/>
                      <a:r>
                        <a:rPr lang="tr-TR" dirty="0" smtClean="0"/>
                        <a:t>258</a:t>
                      </a:r>
                      <a:endParaRPr lang="tr-TR" dirty="0"/>
                    </a:p>
                  </a:txBody>
                  <a:tcPr/>
                </a:tc>
              </a:tr>
              <a:tr h="493769">
                <a:tc>
                  <a:txBody>
                    <a:bodyPr/>
                    <a:lstStyle/>
                    <a:p>
                      <a:r>
                        <a:rPr lang="tr-TR" dirty="0" smtClean="0"/>
                        <a:t>SABAK (Sağlık Bilimleri)</a:t>
                      </a:r>
                      <a:endParaRPr lang="tr-TR" dirty="0"/>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c>
                  <a:txBody>
                    <a:bodyPr/>
                    <a:lstStyle/>
                    <a:p>
                      <a:pPr algn="ctr"/>
                      <a:r>
                        <a:rPr lang="tr-TR" dirty="0" smtClean="0"/>
                        <a:t>8</a:t>
                      </a:r>
                      <a:endParaRPr lang="tr-TR" dirty="0"/>
                    </a:p>
                  </a:txBody>
                  <a:tcPr/>
                </a:tc>
                <a:tc>
                  <a:txBody>
                    <a:bodyPr/>
                    <a:lstStyle/>
                    <a:p>
                      <a:pPr algn="ctr"/>
                      <a:r>
                        <a:rPr lang="tr-TR" dirty="0" smtClean="0"/>
                        <a:t>38</a:t>
                      </a:r>
                      <a:endParaRPr lang="tr-TR" dirty="0"/>
                    </a:p>
                  </a:txBody>
                  <a:tcPr/>
                </a:tc>
              </a:tr>
            </a:tbl>
          </a:graphicData>
        </a:graphic>
      </p:graphicFrame>
    </p:spTree>
    <p:extLst>
      <p:ext uri="{BB962C8B-B14F-4D97-AF65-F5344CB8AC3E}">
        <p14:creationId xmlns:p14="http://schemas.microsoft.com/office/powerpoint/2010/main" val="2601089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980728"/>
            <a:ext cx="7056784" cy="5328592"/>
          </a:xfrm>
        </p:spPr>
      </p:pic>
    </p:spTree>
    <p:extLst>
      <p:ext uri="{BB962C8B-B14F-4D97-AF65-F5344CB8AC3E}">
        <p14:creationId xmlns:p14="http://schemas.microsoft.com/office/powerpoint/2010/main" val="235921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Öğrencilere yönelik standartlar</a:t>
            </a:r>
          </a:p>
          <a:p>
            <a:pPr lvl="1"/>
            <a:r>
              <a:rPr lang="tr-TR" dirty="0" smtClean="0"/>
              <a:t>Öğrencilerin başarılarının değerlendirilmesi, yönlendirilmesi ve izlenmesi,</a:t>
            </a:r>
          </a:p>
          <a:p>
            <a:pPr lvl="1"/>
            <a:r>
              <a:rPr lang="tr-TR" dirty="0" smtClean="0"/>
              <a:t>Bütün öğrencilerin program gerekliliklerinin tümünü yerine getirmelerinin sağlanması vb. </a:t>
            </a:r>
          </a:p>
          <a:p>
            <a:r>
              <a:rPr lang="tr-TR" dirty="0" smtClean="0"/>
              <a:t>Eğitim ve öğretimin amaçlarına yönelik standartlar</a:t>
            </a:r>
          </a:p>
          <a:p>
            <a:pPr lvl="1"/>
            <a:r>
              <a:rPr lang="tr-TR" dirty="0" smtClean="0"/>
              <a:t>Yükseköğretim Kurumunun misyonuna bağlı olarak ayrıntılı bir eğitsel amaç listesi oluşturulması,</a:t>
            </a:r>
          </a:p>
          <a:p>
            <a:pPr lvl="1"/>
            <a:r>
              <a:rPr lang="tr-TR" dirty="0" smtClean="0"/>
              <a:t>Eğitim amaçlarını sağlayacak bir eğitim programı ve bu programı destekleyecek süreçlerin oluşturulması vb.</a:t>
            </a:r>
          </a:p>
          <a:p>
            <a:r>
              <a:rPr lang="tr-TR" dirty="0" smtClean="0"/>
              <a:t>Program çıktıları ve değerlendirmeye yönelik standartlar</a:t>
            </a:r>
          </a:p>
          <a:p>
            <a:pPr lvl="1"/>
            <a:r>
              <a:rPr lang="tr-TR" dirty="0" smtClean="0"/>
              <a:t>Öğretim programlarının, programdan mezun olanların gerekli bilgi ve beceri düzeyine sahip olacak şekilde yapılandırılması.</a:t>
            </a:r>
          </a:p>
          <a:p>
            <a:endParaRPr lang="tr-TR" dirty="0" smtClean="0"/>
          </a:p>
          <a:p>
            <a:endParaRPr lang="tr-TR" dirty="0" smtClean="0"/>
          </a:p>
        </p:txBody>
      </p:sp>
      <p:sp>
        <p:nvSpPr>
          <p:cNvPr id="4" name="Unvan 1"/>
          <p:cNvSpPr>
            <a:spLocks noGrp="1"/>
          </p:cNvSpPr>
          <p:nvPr>
            <p:ph type="title"/>
          </p:nvPr>
        </p:nvSpPr>
        <p:spPr>
          <a:xfrm>
            <a:off x="683568" y="836712"/>
            <a:ext cx="7886700" cy="831626"/>
          </a:xfrm>
        </p:spPr>
        <p:txBody>
          <a:bodyPr>
            <a:normAutofit/>
          </a:bodyPr>
          <a:lstStyle/>
          <a:p>
            <a:r>
              <a:rPr lang="tr-TR" b="1" dirty="0" smtClean="0">
                <a:solidFill>
                  <a:srgbClr val="FF0000"/>
                </a:solidFill>
                <a:latin typeface="Times New Roman" pitchFamily="18" charset="0"/>
                <a:cs typeface="Times New Roman" pitchFamily="18" charset="0"/>
              </a:rPr>
              <a:t>Örnek Akreditasyon Standartları</a:t>
            </a:r>
            <a:endParaRPr lang="tr-TR" dirty="0">
              <a:solidFill>
                <a:srgbClr val="FF0000"/>
              </a:solidFill>
            </a:endParaRPr>
          </a:p>
        </p:txBody>
      </p:sp>
    </p:spTree>
    <p:extLst>
      <p:ext uri="{BB962C8B-B14F-4D97-AF65-F5344CB8AC3E}">
        <p14:creationId xmlns:p14="http://schemas.microsoft.com/office/powerpoint/2010/main" val="95791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Öğretim kadrosunun kalitesine yönelik standartlar</a:t>
            </a:r>
          </a:p>
          <a:p>
            <a:pPr lvl="1"/>
            <a:r>
              <a:rPr lang="tr-TR" dirty="0" smtClean="0"/>
              <a:t>Öğretim üyelerinin ders programlarını nitelikli bir biçimde yürütebilecek, öğrencilere yeterli miktarda danışmanlık hizmeti verebilecek ve onların mesleki gelişimine katkı sağlayabilecek nitelik ve sayıda olması gerekir.</a:t>
            </a:r>
          </a:p>
          <a:p>
            <a:r>
              <a:rPr lang="tr-TR" dirty="0" smtClean="0"/>
              <a:t> Altyapıya yönelik standartlar</a:t>
            </a:r>
          </a:p>
          <a:p>
            <a:pPr lvl="1"/>
            <a:r>
              <a:rPr lang="tr-TR" dirty="0" smtClean="0"/>
              <a:t>Kurumda sınıf, laboratuvar ilgili donanımların program amaçlarını destekleyecek nitelikte olması gerekir.</a:t>
            </a:r>
          </a:p>
          <a:p>
            <a:r>
              <a:rPr lang="tr-TR" dirty="0" smtClean="0"/>
              <a:t>Kurumsal destek ve mali kaynaklara yönelik standartlar</a:t>
            </a:r>
          </a:p>
          <a:p>
            <a:pPr lvl="1"/>
            <a:r>
              <a:rPr lang="tr-TR" dirty="0" smtClean="0"/>
              <a:t>Kurumsal destek ve mali kaynakların program kalite ve sürekliliğini sağlaması gerekir.</a:t>
            </a:r>
          </a:p>
          <a:p>
            <a:r>
              <a:rPr lang="tr-TR" dirty="0" smtClean="0"/>
              <a:t> Program kriterleri</a:t>
            </a:r>
          </a:p>
          <a:p>
            <a:pPr lvl="1"/>
            <a:r>
              <a:rPr lang="tr-TR" dirty="0" smtClean="0"/>
              <a:t>Her bir programın alanı/disiplini için gerekli ve uygulanabilir temel ve özel ölçütleri karşılıyor olması gerekir. </a:t>
            </a:r>
          </a:p>
          <a:p>
            <a:pPr lvl="1"/>
            <a:endParaRPr lang="tr-TR" dirty="0" smtClean="0"/>
          </a:p>
          <a:p>
            <a:pPr lvl="1"/>
            <a:endParaRPr lang="tr-TR" dirty="0" smtClean="0"/>
          </a:p>
          <a:p>
            <a:endParaRPr lang="tr-TR" dirty="0" smtClean="0"/>
          </a:p>
        </p:txBody>
      </p:sp>
      <p:sp>
        <p:nvSpPr>
          <p:cNvPr id="4" name="Unvan 1"/>
          <p:cNvSpPr>
            <a:spLocks noGrp="1"/>
          </p:cNvSpPr>
          <p:nvPr>
            <p:ph type="title"/>
          </p:nvPr>
        </p:nvSpPr>
        <p:spPr>
          <a:xfrm>
            <a:off x="683568" y="836712"/>
            <a:ext cx="7886700" cy="831626"/>
          </a:xfrm>
        </p:spPr>
        <p:txBody>
          <a:bodyPr>
            <a:normAutofit/>
          </a:bodyPr>
          <a:lstStyle/>
          <a:p>
            <a:r>
              <a:rPr lang="tr-TR" b="1" dirty="0" smtClean="0">
                <a:solidFill>
                  <a:srgbClr val="FF0000"/>
                </a:solidFill>
                <a:latin typeface="Times New Roman" pitchFamily="18" charset="0"/>
                <a:cs typeface="Times New Roman" pitchFamily="18" charset="0"/>
              </a:rPr>
              <a:t>Örnek Akreditasyon Standartları</a:t>
            </a:r>
            <a:endParaRPr lang="tr-TR" dirty="0">
              <a:solidFill>
                <a:srgbClr val="FF0000"/>
              </a:solidFill>
            </a:endParaRPr>
          </a:p>
        </p:txBody>
      </p:sp>
    </p:spTree>
    <p:extLst>
      <p:ext uri="{BB962C8B-B14F-4D97-AF65-F5344CB8AC3E}">
        <p14:creationId xmlns:p14="http://schemas.microsoft.com/office/powerpoint/2010/main" val="321525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a:spLocks noGrp="1"/>
          </p:cNvSpPr>
          <p:nvPr>
            <p:ph idx="1"/>
          </p:nvPr>
        </p:nvSpPr>
        <p:spPr>
          <a:xfrm>
            <a:off x="611560" y="1268760"/>
            <a:ext cx="7272808" cy="4968552"/>
          </a:xfrm>
        </p:spPr>
        <p:txBody>
          <a:bodyPr>
            <a:normAutofit lnSpcReduction="10000"/>
          </a:bodyPr>
          <a:lstStyle/>
          <a:p>
            <a:pPr>
              <a:buNone/>
            </a:pPr>
            <a:r>
              <a:rPr lang="tr-TR" sz="3900" dirty="0" smtClean="0">
                <a:latin typeface="Times New Roman" pitchFamily="18" charset="0"/>
                <a:cs typeface="Times New Roman" pitchFamily="18" charset="0"/>
              </a:rPr>
              <a:t>	</a:t>
            </a:r>
            <a:r>
              <a:rPr lang="tr-TR" sz="3900" dirty="0" smtClean="0">
                <a:solidFill>
                  <a:srgbClr val="C00000"/>
                </a:solidFill>
                <a:latin typeface="Times New Roman" pitchFamily="18" charset="0"/>
                <a:cs typeface="Times New Roman" pitchFamily="18" charset="0"/>
              </a:rPr>
              <a:t>Birim Akreditasyon Komisyonu</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Dekan/Müdür</a:t>
            </a:r>
            <a:r>
              <a:rPr lang="tr-TR" sz="2800" dirty="0">
                <a:latin typeface="Times New Roman" pitchFamily="18" charset="0"/>
                <a:cs typeface="Times New Roman" pitchFamily="18" charset="0"/>
              </a:rPr>
              <a:t>: Komisyon Başkanı</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Dekan/Müdür </a:t>
            </a:r>
            <a:r>
              <a:rPr lang="tr-TR" sz="2800" dirty="0">
                <a:latin typeface="Times New Roman" pitchFamily="18" charset="0"/>
                <a:cs typeface="Times New Roman" pitchFamily="18" charset="0"/>
              </a:rPr>
              <a:t>Yardımcısı (Birim Kalite Temsilcisi): Başkan Yardımcısı</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Akreditasyon </a:t>
            </a:r>
            <a:r>
              <a:rPr lang="tr-TR" sz="2800" dirty="0">
                <a:latin typeface="Times New Roman" pitchFamily="18" charset="0"/>
                <a:cs typeface="Times New Roman" pitchFamily="18" charset="0"/>
              </a:rPr>
              <a:t>başvuru şartlarını sağlayan programların bağlı olduğu Anabilim Dalı Başkanları</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Akreditasyon </a:t>
            </a:r>
            <a:r>
              <a:rPr lang="tr-TR" sz="2800" dirty="0">
                <a:latin typeface="Times New Roman" pitchFamily="18" charset="0"/>
                <a:cs typeface="Times New Roman" pitchFamily="18" charset="0"/>
              </a:rPr>
              <a:t>başvuru şartlarını sağlayan programların bağlı olduğu bölümlerin Bölüm Kalite </a:t>
            </a:r>
            <a:r>
              <a:rPr lang="tr-TR" sz="2800" dirty="0" smtClean="0">
                <a:latin typeface="Times New Roman" pitchFamily="18" charset="0"/>
                <a:cs typeface="Times New Roman" pitchFamily="18" charset="0"/>
              </a:rPr>
              <a:t>Temsilcileri</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Birim Kalite Elçileri</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16082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1922713394"/>
              </p:ext>
            </p:extLst>
          </p:nvPr>
        </p:nvGraphicFramePr>
        <p:xfrm>
          <a:off x="395536" y="1556791"/>
          <a:ext cx="8507288" cy="5103247"/>
        </p:xfrm>
        <a:graphic>
          <a:graphicData uri="http://schemas.openxmlformats.org/drawingml/2006/table">
            <a:tbl>
              <a:tblPr firstRow="1" firstCol="1" bandRow="1"/>
              <a:tblGrid>
                <a:gridCol w="1594520"/>
                <a:gridCol w="1296144"/>
                <a:gridCol w="3152971"/>
                <a:gridCol w="2463653"/>
              </a:tblGrid>
              <a:tr h="360041">
                <a:tc gridSpan="4">
                  <a:txBody>
                    <a:bodyPr/>
                    <a:lstStyle/>
                    <a:p>
                      <a:pPr algn="ctr">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VE SÜREÇ </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60041">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İş</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Süreç</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Sorumlular</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rowSpan="4">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Program Akreditasyonu Çalışmaları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Ekim</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Birim Akreditasyon Komisyonlarının oluşturulması</a:t>
                      </a:r>
                      <a:endParaRPr lang="tr-TR"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a:t>
                      </a: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Koordinatörlüğü</a:t>
                      </a:r>
                    </a:p>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vMerge="1">
                  <a:txBody>
                    <a:bodyPr/>
                    <a:lstStyle/>
                    <a:p>
                      <a:endParaRPr lang="tr-TR"/>
                    </a:p>
                  </a:txBody>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Kasım</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Fakülte/Enstitü/YO/</a:t>
                      </a:r>
                      <a:r>
                        <a:rPr lang="tr-TR"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MYO’lara</a:t>
                      </a: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yönelik akreditasyon bilgilendirme toplantıları yapılması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0">
                <a:tc vMerge="1">
                  <a:txBody>
                    <a:bodyPr/>
                    <a:lstStyle/>
                    <a:p>
                      <a:endParaRPr lang="tr-TR"/>
                    </a:p>
                  </a:txBody>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Aralık-Ocak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Program akreditasyon başvurularının yapılması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Birim Akreditasyon Komisyonları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Bölüm Başkanlıkları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Anabilim Dalı Başkanlıkları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Ocak-Aralık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Başvuru süreçlerinin izlenmesi ve rehberlik faaliyetleri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346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598" y="908720"/>
            <a:ext cx="7274769" cy="5132643"/>
          </a:xfrm>
        </p:spPr>
        <p:txBody>
          <a:bodyPr>
            <a:normAutofit/>
          </a:bodyPr>
          <a:lstStyle/>
          <a:p>
            <a:pPr marL="0" indent="0" algn="ctr">
              <a:buNone/>
            </a:pPr>
            <a:r>
              <a:rPr lang="tr-TR" dirty="0" smtClean="0"/>
              <a:t>Program akreditasyon başvuru ve sürecinde her türlü destek ve yardım için bizlere ulaşabilirsiniz.</a:t>
            </a:r>
          </a:p>
          <a:p>
            <a:pPr marL="0" indent="0">
              <a:buNone/>
            </a:pPr>
            <a:endParaRPr lang="tr-TR" dirty="0"/>
          </a:p>
          <a:p>
            <a:pPr marL="0" indent="0">
              <a:buNone/>
            </a:pPr>
            <a:r>
              <a:rPr lang="tr-TR" dirty="0" smtClean="0"/>
              <a:t>Doç. Dr. Uğur AKIN                             </a:t>
            </a:r>
            <a:r>
              <a:rPr lang="tr-TR" dirty="0" smtClean="0">
                <a:hlinkClick r:id="rId2"/>
              </a:rPr>
              <a:t>ugur.akin@gop.edu.tr</a:t>
            </a:r>
            <a:r>
              <a:rPr lang="tr-TR" dirty="0" smtClean="0"/>
              <a:t> </a:t>
            </a:r>
          </a:p>
          <a:p>
            <a:pPr marL="0" indent="0">
              <a:buNone/>
            </a:pPr>
            <a:r>
              <a:rPr lang="tr-TR" sz="1600" i="1" dirty="0" smtClean="0"/>
              <a:t>Kalite Koordinatörü                                               Dahili: 3644</a:t>
            </a:r>
          </a:p>
          <a:p>
            <a:pPr marL="0" indent="0">
              <a:buNone/>
            </a:pPr>
            <a:endParaRPr lang="tr-TR" sz="1600" i="1" dirty="0"/>
          </a:p>
          <a:p>
            <a:pPr marL="0" indent="0">
              <a:buNone/>
            </a:pPr>
            <a:r>
              <a:rPr lang="tr-TR" dirty="0" smtClean="0"/>
              <a:t>Dr. </a:t>
            </a:r>
            <a:r>
              <a:rPr lang="tr-TR" dirty="0" err="1" smtClean="0"/>
              <a:t>Öğr</a:t>
            </a:r>
            <a:r>
              <a:rPr lang="tr-TR" dirty="0" smtClean="0"/>
              <a:t>. Üyesi Seda DEMİR                </a:t>
            </a:r>
            <a:r>
              <a:rPr lang="tr-TR" dirty="0" smtClean="0">
                <a:hlinkClick r:id="rId3"/>
              </a:rPr>
              <a:t>seda.demir22@gop.edu.tr</a:t>
            </a:r>
            <a:endParaRPr lang="tr-TR" dirty="0" smtClean="0"/>
          </a:p>
          <a:p>
            <a:pPr marL="0" indent="0">
              <a:buNone/>
            </a:pPr>
            <a:r>
              <a:rPr lang="tr-TR" sz="1600" i="1" dirty="0"/>
              <a:t>Kalite Koordinatör Yardımcısı            </a:t>
            </a:r>
            <a:r>
              <a:rPr lang="tr-TR" sz="1600" i="1" dirty="0" smtClean="0"/>
              <a:t>                  Dahili</a:t>
            </a:r>
            <a:r>
              <a:rPr lang="tr-TR" sz="1600" i="1" dirty="0"/>
              <a:t>: </a:t>
            </a:r>
            <a:r>
              <a:rPr lang="tr-TR" sz="1600" i="1" dirty="0" smtClean="0"/>
              <a:t>3586</a:t>
            </a:r>
            <a:endParaRPr lang="tr-TR" sz="1600" i="1" dirty="0"/>
          </a:p>
          <a:p>
            <a:pPr marL="0" indent="0">
              <a:buNone/>
            </a:pPr>
            <a:endParaRPr lang="tr-TR" sz="1600" i="1" dirty="0"/>
          </a:p>
          <a:p>
            <a:pPr marL="0" indent="0">
              <a:buNone/>
            </a:pPr>
            <a:r>
              <a:rPr lang="tr-TR" dirty="0" smtClean="0"/>
              <a:t>Dr. </a:t>
            </a:r>
            <a:r>
              <a:rPr lang="tr-TR" dirty="0" err="1" smtClean="0"/>
              <a:t>Öğr</a:t>
            </a:r>
            <a:r>
              <a:rPr lang="tr-TR" dirty="0" smtClean="0"/>
              <a:t>. Üyesi Özge MAVİŞ SEVİM   </a:t>
            </a:r>
            <a:r>
              <a:rPr lang="tr-TR" dirty="0" smtClean="0">
                <a:hlinkClick r:id="rId4"/>
              </a:rPr>
              <a:t>ozge.mavis@gop.edu.tr</a:t>
            </a:r>
            <a:endParaRPr lang="tr-TR" dirty="0" smtClean="0"/>
          </a:p>
          <a:p>
            <a:pPr marL="0" indent="0">
              <a:buNone/>
            </a:pPr>
            <a:r>
              <a:rPr lang="tr-TR" sz="1600" i="1" dirty="0" smtClean="0"/>
              <a:t>Kalite </a:t>
            </a:r>
            <a:r>
              <a:rPr lang="tr-TR" sz="1600" i="1" dirty="0"/>
              <a:t>K</a:t>
            </a:r>
            <a:r>
              <a:rPr lang="tr-TR" sz="1600" i="1" dirty="0" smtClean="0"/>
              <a:t>oordinatör Yardımcısı                  	       Dahili: 3588</a:t>
            </a:r>
          </a:p>
          <a:p>
            <a:pPr marL="0" indent="0">
              <a:buNone/>
            </a:pPr>
            <a:endParaRPr lang="tr-TR" sz="1600" i="1" dirty="0"/>
          </a:p>
          <a:p>
            <a:pPr marL="0" indent="0">
              <a:buNone/>
            </a:pPr>
            <a:r>
              <a:rPr lang="tr-TR" dirty="0" err="1" smtClean="0"/>
              <a:t>Öğr</a:t>
            </a:r>
            <a:r>
              <a:rPr lang="tr-TR" dirty="0" smtClean="0"/>
              <a:t>. Gör. Üzeyir Emrah İLTER            </a:t>
            </a:r>
            <a:r>
              <a:rPr lang="tr-TR" dirty="0" smtClean="0">
                <a:hlinkClick r:id="rId5"/>
              </a:rPr>
              <a:t>emrah.ilter@gop.edu.tr</a:t>
            </a:r>
            <a:endParaRPr lang="tr-TR" dirty="0" smtClean="0"/>
          </a:p>
          <a:p>
            <a:pPr marL="0" indent="0">
              <a:buNone/>
            </a:pPr>
            <a:r>
              <a:rPr lang="tr-TR" sz="1600" i="1" dirty="0" smtClean="0"/>
              <a:t>Kalite Koordinatörlüğü              	                     Dahili: 2860</a:t>
            </a:r>
          </a:p>
          <a:p>
            <a:pPr marL="0" indent="0">
              <a:buNone/>
            </a:pPr>
            <a:endParaRPr lang="tr-TR" sz="1600" i="1" dirty="0"/>
          </a:p>
          <a:p>
            <a:pPr marL="0" indent="0">
              <a:buNone/>
            </a:pPr>
            <a:endParaRPr lang="tr-TR" sz="1600" i="1" dirty="0"/>
          </a:p>
        </p:txBody>
      </p:sp>
    </p:spTree>
    <p:extLst>
      <p:ext uri="{BB962C8B-B14F-4D97-AF65-F5344CB8AC3E}">
        <p14:creationId xmlns:p14="http://schemas.microsoft.com/office/powerpoint/2010/main" val="144560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340768"/>
            <a:ext cx="7272808" cy="4464496"/>
          </a:xfrm>
        </p:spPr>
        <p:txBody>
          <a:bodyPr>
            <a:normAutofit/>
          </a:bodyPr>
          <a:lstStyle/>
          <a:p>
            <a:pPr marL="0" indent="0">
              <a:buNone/>
            </a:pPr>
            <a:endParaRPr lang="tr-TR" dirty="0"/>
          </a:p>
          <a:p>
            <a:r>
              <a:rPr lang="tr-TR" sz="2800" dirty="0" smtClean="0"/>
              <a:t>Yüksek </a:t>
            </a:r>
            <a:r>
              <a:rPr lang="tr-TR" sz="2800" dirty="0"/>
              <a:t>öğretimde akreditasyon; </a:t>
            </a:r>
            <a:endParaRPr lang="tr-TR" sz="2800" dirty="0" smtClean="0"/>
          </a:p>
          <a:p>
            <a:pPr lvl="1"/>
            <a:r>
              <a:rPr lang="tr-TR" sz="2500" dirty="0" smtClean="0"/>
              <a:t>bir </a:t>
            </a:r>
            <a:r>
              <a:rPr lang="tr-TR" sz="2500" dirty="0"/>
              <a:t>yüksek öğretim</a:t>
            </a:r>
            <a:r>
              <a:rPr lang="tr-TR" sz="2500" dirty="0">
                <a:solidFill>
                  <a:srgbClr val="FF0000"/>
                </a:solidFill>
              </a:rPr>
              <a:t> kurumunun </a:t>
            </a:r>
            <a:r>
              <a:rPr lang="tr-TR" sz="2500" dirty="0"/>
              <a:t>ya da yüksek öğretim kurumu tarafından uygulanmakta olan herhangi bir </a:t>
            </a:r>
            <a:r>
              <a:rPr lang="tr-TR" sz="2500" dirty="0">
                <a:solidFill>
                  <a:srgbClr val="FF0000"/>
                </a:solidFill>
              </a:rPr>
              <a:t>programın</a:t>
            </a:r>
            <a:r>
              <a:rPr lang="tr-TR" sz="2500" dirty="0"/>
              <a:t>, </a:t>
            </a:r>
            <a:endParaRPr lang="tr-TR" sz="2500" dirty="0" smtClean="0"/>
          </a:p>
          <a:p>
            <a:pPr lvl="1"/>
            <a:r>
              <a:rPr lang="tr-TR" sz="2500" dirty="0" smtClean="0"/>
              <a:t>ulusal </a:t>
            </a:r>
            <a:r>
              <a:rPr lang="tr-TR" sz="2500" dirty="0"/>
              <a:t>ve/veya uluslararası düzeyde belirli performans standartlarına (kalite, verimlilik, etkinlik </a:t>
            </a:r>
            <a:r>
              <a:rPr lang="tr-TR" sz="2500" dirty="0" smtClean="0"/>
              <a:t>vb.) </a:t>
            </a:r>
            <a:r>
              <a:rPr lang="tr-TR" sz="2500" dirty="0"/>
              <a:t>sahip olduğunu ortaya koymayı amaçlayan ve </a:t>
            </a:r>
            <a:endParaRPr lang="tr-TR" sz="2500" dirty="0" smtClean="0"/>
          </a:p>
          <a:p>
            <a:pPr lvl="1"/>
            <a:r>
              <a:rPr lang="tr-TR" sz="2500" dirty="0" smtClean="0"/>
              <a:t>böylece </a:t>
            </a:r>
            <a:r>
              <a:rPr lang="tr-TR" sz="2500" dirty="0">
                <a:solidFill>
                  <a:srgbClr val="00B0F0"/>
                </a:solidFill>
              </a:rPr>
              <a:t>yüksek öğretime talepte bulunanlar </a:t>
            </a:r>
            <a:r>
              <a:rPr lang="tr-TR" sz="2500" dirty="0"/>
              <a:t>ve aynı zamanda </a:t>
            </a:r>
            <a:r>
              <a:rPr lang="tr-TR" sz="2500" dirty="0">
                <a:solidFill>
                  <a:schemeClr val="accent5">
                    <a:lumMod val="75000"/>
                  </a:schemeClr>
                </a:solidFill>
              </a:rPr>
              <a:t>kamuoyu nezdinde güven tesis etmeye yönelik </a:t>
            </a:r>
            <a:r>
              <a:rPr lang="tr-TR" sz="2500" dirty="0"/>
              <a:t>bir sistemdir</a:t>
            </a:r>
          </a:p>
        </p:txBody>
      </p:sp>
    </p:spTree>
    <p:extLst>
      <p:ext uri="{BB962C8B-B14F-4D97-AF65-F5344CB8AC3E}">
        <p14:creationId xmlns:p14="http://schemas.microsoft.com/office/powerpoint/2010/main" val="368440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Veri Yer Tutucusu"/>
          <p:cNvSpPr>
            <a:spLocks noGrp="1"/>
          </p:cNvSpPr>
          <p:nvPr>
            <p:ph type="dt" sz="half" idx="10"/>
          </p:nvPr>
        </p:nvSpPr>
        <p:spPr/>
        <p:txBody>
          <a:bodyPr/>
          <a:lstStyle/>
          <a:p>
            <a:fld id="{CADC7E19-83C0-452F-8DEB-E114426462DA}" type="datetime1">
              <a:rPr lang="tr-TR" smtClean="0"/>
              <a:pPr/>
              <a:t>31.10.2022</a:t>
            </a:fld>
            <a:endParaRPr lang="tr-TR"/>
          </a:p>
        </p:txBody>
      </p:sp>
      <p:sp>
        <p:nvSpPr>
          <p:cNvPr id="5" name="4 Slayt Numarası Yer Tutucusu"/>
          <p:cNvSpPr>
            <a:spLocks noGrp="1"/>
          </p:cNvSpPr>
          <p:nvPr>
            <p:ph type="sldNum" sz="quarter" idx="12"/>
          </p:nvPr>
        </p:nvSpPr>
        <p:spPr/>
        <p:txBody>
          <a:bodyPr/>
          <a:lstStyle/>
          <a:p>
            <a:fld id="{BF92DFD2-080D-4439-8C16-24A2C89CAB58}" type="slidenum">
              <a:rPr lang="tr-TR" smtClean="0"/>
              <a:pPr/>
              <a:t>30</a:t>
            </a:fld>
            <a:endParaRPr lang="tr-TR"/>
          </a:p>
        </p:txBody>
      </p:sp>
      <p:pic>
        <p:nvPicPr>
          <p:cNvPr id="281605" name="Picture 5" descr="0007295710085_500X500"/>
          <p:cNvPicPr>
            <a:picLocks noChangeAspect="1" noChangeArrowheads="1"/>
          </p:cNvPicPr>
          <p:nvPr/>
        </p:nvPicPr>
        <p:blipFill>
          <a:blip r:embed="rId3" cstate="print"/>
          <a:srcRect/>
          <a:stretch>
            <a:fillRect/>
          </a:stretch>
        </p:blipFill>
        <p:spPr bwMode="auto">
          <a:xfrm>
            <a:off x="0" y="846138"/>
            <a:ext cx="5759450" cy="6011862"/>
          </a:xfrm>
          <a:prstGeom prst="rect">
            <a:avLst/>
          </a:prstGeom>
          <a:noFill/>
        </p:spPr>
      </p:pic>
      <p:sp>
        <p:nvSpPr>
          <p:cNvPr id="281606" name="WordArt 6"/>
          <p:cNvSpPr>
            <a:spLocks noChangeArrowheads="1" noChangeShapeType="1" noTextEdit="1"/>
          </p:cNvSpPr>
          <p:nvPr/>
        </p:nvSpPr>
        <p:spPr bwMode="auto">
          <a:xfrm>
            <a:off x="3635375" y="2060575"/>
            <a:ext cx="4608513" cy="1582738"/>
          </a:xfrm>
          <a:prstGeom prst="rect">
            <a:avLst/>
          </a:prstGeom>
        </p:spPr>
        <p:txBody>
          <a:bodyPr wrap="none" fromWordArt="1">
            <a:prstTxWarp prst="textPlain">
              <a:avLst>
                <a:gd name="adj" fmla="val 50000"/>
              </a:avLst>
            </a:prstTxWarp>
          </a:bodyPr>
          <a:lstStyle/>
          <a:p>
            <a:pPr algn="ctr"/>
            <a:r>
              <a:rPr lang="tr-TR" sz="3600" kern="10">
                <a:ln w="9525">
                  <a:solidFill>
                    <a:schemeClr val="tx1"/>
                  </a:solidFill>
                  <a:round/>
                  <a:headEnd/>
                  <a:tailEnd/>
                </a:ln>
                <a:gradFill rotWithShape="0">
                  <a:gsLst>
                    <a:gs pos="0">
                      <a:srgbClr val="F49368"/>
                    </a:gs>
                    <a:gs pos="100000">
                      <a:schemeClr val="tx1"/>
                    </a:gs>
                  </a:gsLst>
                  <a:lin ang="5400000" scaled="1"/>
                </a:gradFill>
                <a:effectLst>
                  <a:outerShdw dist="563972" dir="14049741" sx="125000" sy="125000" algn="tl" rotWithShape="0">
                    <a:srgbClr val="C7DFD3">
                      <a:alpha val="80000"/>
                    </a:srgbClr>
                  </a:outerShdw>
                </a:effectLst>
                <a:latin typeface="Times New Roman"/>
                <a:cs typeface="Times New Roman"/>
              </a:rPr>
              <a:t>Teşekkürler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1605"/>
                                        </p:tgtEl>
                                        <p:attrNameLst>
                                          <p:attrName>style.visibility</p:attrName>
                                        </p:attrNameLst>
                                      </p:cBhvr>
                                      <p:to>
                                        <p:strVal val="visible"/>
                                      </p:to>
                                    </p:set>
                                    <p:animEffect transition="in" filter="fade">
                                      <p:cBhvr>
                                        <p:cTn id="7" dur="3000"/>
                                        <p:tgtEl>
                                          <p:spTgt spid="281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90689"/>
            <a:ext cx="8047806" cy="4350674"/>
          </a:xfrm>
        </p:spPr>
        <p:txBody>
          <a:bodyPr>
            <a:noAutofit/>
          </a:bodyPr>
          <a:lstStyle/>
          <a:p>
            <a:r>
              <a:rPr lang="tr-TR" sz="2500" dirty="0"/>
              <a:t>Y</a:t>
            </a:r>
            <a:r>
              <a:rPr lang="tr-TR" sz="2500" dirty="0" smtClean="0"/>
              <a:t>üksek </a:t>
            </a:r>
            <a:r>
              <a:rPr lang="tr-TR" sz="2500" dirty="0"/>
              <a:t>öğretim kurumunun kendi kendini dönemsel olarak </a:t>
            </a:r>
            <a:r>
              <a:rPr lang="tr-TR" sz="2500" dirty="0" smtClean="0"/>
              <a:t>değerlendirmesini </a:t>
            </a:r>
            <a:r>
              <a:rPr lang="tr-TR" sz="2500" dirty="0"/>
              <a:t>(kurumsal </a:t>
            </a:r>
            <a:r>
              <a:rPr lang="tr-TR" sz="2500" dirty="0" smtClean="0"/>
              <a:t>öz değerlendirme</a:t>
            </a:r>
            <a:r>
              <a:rPr lang="tr-TR" sz="2500" dirty="0"/>
              <a:t>) </a:t>
            </a:r>
            <a:r>
              <a:rPr lang="tr-TR" sz="2500" dirty="0" smtClean="0"/>
              <a:t>sağlar. </a:t>
            </a:r>
          </a:p>
          <a:p>
            <a:endParaRPr lang="tr-TR" sz="2500" dirty="0" smtClean="0"/>
          </a:p>
          <a:p>
            <a:r>
              <a:rPr lang="tr-TR" sz="2500" dirty="0"/>
              <a:t>Y</a:t>
            </a:r>
            <a:r>
              <a:rPr lang="tr-TR" sz="2500" dirty="0" smtClean="0"/>
              <a:t>üksek </a:t>
            </a:r>
            <a:r>
              <a:rPr lang="tr-TR" sz="2500" dirty="0"/>
              <a:t>öğretim kurumunun </a:t>
            </a:r>
            <a:r>
              <a:rPr lang="tr-TR" sz="2500" dirty="0" smtClean="0"/>
              <a:t>kurum dışı </a:t>
            </a:r>
            <a:r>
              <a:rPr lang="tr-TR" sz="2500" dirty="0"/>
              <a:t>bağımsız akreditasyon ajansları tarafından </a:t>
            </a:r>
            <a:r>
              <a:rPr lang="tr-TR" sz="2500" dirty="0" smtClean="0"/>
              <a:t>dönemsel olarak değerlendirilmesini sağlar.</a:t>
            </a:r>
          </a:p>
          <a:p>
            <a:endParaRPr lang="tr-TR" sz="2500" dirty="0" smtClean="0"/>
          </a:p>
          <a:p>
            <a:r>
              <a:rPr lang="tr-TR" sz="2500" dirty="0" smtClean="0"/>
              <a:t>Bir </a:t>
            </a:r>
            <a:r>
              <a:rPr lang="tr-TR" sz="2500" dirty="0"/>
              <a:t>başka ifadeyle, yüksek öğretimde akreditasyon, </a:t>
            </a:r>
            <a:r>
              <a:rPr lang="tr-TR" sz="2500" dirty="0">
                <a:solidFill>
                  <a:srgbClr val="00B050"/>
                </a:solidFill>
              </a:rPr>
              <a:t>akademik kalitenin iyileştirilmesi</a:t>
            </a:r>
            <a:r>
              <a:rPr lang="tr-TR" sz="2500" dirty="0"/>
              <a:t>, </a:t>
            </a:r>
            <a:r>
              <a:rPr lang="tr-TR" sz="2500" dirty="0">
                <a:solidFill>
                  <a:srgbClr val="FF0000"/>
                </a:solidFill>
              </a:rPr>
              <a:t>saydamlık</a:t>
            </a:r>
            <a:r>
              <a:rPr lang="tr-TR" sz="2500" dirty="0"/>
              <a:t> ve </a:t>
            </a:r>
            <a:r>
              <a:rPr lang="tr-TR" sz="2500" dirty="0">
                <a:solidFill>
                  <a:srgbClr val="00B0F0"/>
                </a:solidFill>
              </a:rPr>
              <a:t>hesap verme sorumluluğu</a:t>
            </a:r>
            <a:r>
              <a:rPr lang="tr-TR" sz="2500" dirty="0"/>
              <a:t>nun aracıdır.</a:t>
            </a:r>
          </a:p>
        </p:txBody>
      </p:sp>
      <p:sp>
        <p:nvSpPr>
          <p:cNvPr id="5" name="Unvan 1"/>
          <p:cNvSpPr>
            <a:spLocks noGrp="1"/>
          </p:cNvSpPr>
          <p:nvPr>
            <p:ph type="title"/>
          </p:nvPr>
        </p:nvSpPr>
        <p:spPr>
          <a:xfrm>
            <a:off x="628650" y="548680"/>
            <a:ext cx="7886700" cy="831626"/>
          </a:xfrm>
        </p:spPr>
        <p:txBody>
          <a:bodyPr/>
          <a:lstStyle/>
          <a:p>
            <a:r>
              <a:rPr lang="tr-TR" b="1" dirty="0" smtClean="0">
                <a:solidFill>
                  <a:srgbClr val="FF0000"/>
                </a:solidFill>
                <a:latin typeface="Times New Roman" pitchFamily="18" charset="0"/>
                <a:cs typeface="Times New Roman" pitchFamily="18" charset="0"/>
              </a:rPr>
              <a:t>Akreditasyon Ne İşe Yarar?</a:t>
            </a:r>
            <a:endParaRPr lang="tr-TR" dirty="0">
              <a:solidFill>
                <a:srgbClr val="FF0000"/>
              </a:solidFill>
            </a:endParaRPr>
          </a:p>
        </p:txBody>
      </p:sp>
    </p:spTree>
    <p:extLst>
      <p:ext uri="{BB962C8B-B14F-4D97-AF65-F5344CB8AC3E}">
        <p14:creationId xmlns:p14="http://schemas.microsoft.com/office/powerpoint/2010/main" val="90380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598" y="1484784"/>
            <a:ext cx="7905751" cy="4968552"/>
          </a:xfrm>
        </p:spPr>
        <p:txBody>
          <a:bodyPr>
            <a:normAutofit/>
          </a:bodyPr>
          <a:lstStyle/>
          <a:p>
            <a:r>
              <a:rPr lang="tr-TR" dirty="0"/>
              <a:t>Eğitim-öğretim ve araştırmaların </a:t>
            </a:r>
            <a:r>
              <a:rPr lang="tr-TR" dirty="0">
                <a:solidFill>
                  <a:srgbClr val="FF0000"/>
                </a:solidFill>
              </a:rPr>
              <a:t>niteliğini </a:t>
            </a:r>
            <a:r>
              <a:rPr lang="tr-TR" dirty="0"/>
              <a:t>arttırmak, sistematik bir yaklaşımla sürekli geliştirerek </a:t>
            </a:r>
            <a:r>
              <a:rPr lang="tr-TR" dirty="0">
                <a:solidFill>
                  <a:srgbClr val="00B0F0"/>
                </a:solidFill>
              </a:rPr>
              <a:t>kaliteyi </a:t>
            </a:r>
            <a:r>
              <a:rPr lang="tr-TR" dirty="0"/>
              <a:t>güvence altına </a:t>
            </a:r>
            <a:r>
              <a:rPr lang="tr-TR" dirty="0" smtClean="0"/>
              <a:t>almak</a:t>
            </a:r>
          </a:p>
          <a:p>
            <a:r>
              <a:rPr lang="tr-TR" dirty="0" smtClean="0"/>
              <a:t>Yüksek </a:t>
            </a:r>
            <a:r>
              <a:rPr lang="tr-TR" dirty="0"/>
              <a:t>öğretim kurumlarının hizmet sunduğu </a:t>
            </a:r>
            <a:r>
              <a:rPr lang="tr-TR" dirty="0">
                <a:solidFill>
                  <a:srgbClr val="00B050"/>
                </a:solidFill>
              </a:rPr>
              <a:t>öğrencilere ve tüm paydaşlara </a:t>
            </a:r>
            <a:r>
              <a:rPr lang="tr-TR" dirty="0"/>
              <a:t>eğitim-öğretimin kalitesinin belirli standartlara dayalı olarak yürütüldüğünün güvencesini </a:t>
            </a:r>
            <a:r>
              <a:rPr lang="tr-TR" dirty="0" smtClean="0"/>
              <a:t>vermek</a:t>
            </a:r>
          </a:p>
          <a:p>
            <a:r>
              <a:rPr lang="tr-TR" dirty="0" smtClean="0"/>
              <a:t>Yüksek </a:t>
            </a:r>
            <a:r>
              <a:rPr lang="tr-TR" dirty="0"/>
              <a:t>öğretim kurumlarının karşılıklı birbirlerini </a:t>
            </a:r>
            <a:r>
              <a:rPr lang="tr-TR" dirty="0">
                <a:solidFill>
                  <a:srgbClr val="FF0000"/>
                </a:solidFill>
              </a:rPr>
              <a:t>tanıma </a:t>
            </a:r>
            <a:r>
              <a:rPr lang="tr-TR" dirty="0" smtClean="0">
                <a:solidFill>
                  <a:srgbClr val="FF0000"/>
                </a:solidFill>
              </a:rPr>
              <a:t>süreci</a:t>
            </a:r>
            <a:r>
              <a:rPr lang="tr-TR" dirty="0" smtClean="0"/>
              <a:t>ni </a:t>
            </a:r>
            <a:r>
              <a:rPr lang="tr-TR" dirty="0"/>
              <a:t>kolaylaştırmak ve </a:t>
            </a:r>
            <a:r>
              <a:rPr lang="tr-TR" dirty="0" smtClean="0"/>
              <a:t>hızlandırmak</a:t>
            </a:r>
          </a:p>
          <a:p>
            <a:r>
              <a:rPr lang="tr-TR" dirty="0" smtClean="0"/>
              <a:t>Diplomaların </a:t>
            </a:r>
            <a:r>
              <a:rPr lang="tr-TR" dirty="0"/>
              <a:t>ve unvanların </a:t>
            </a:r>
            <a:r>
              <a:rPr lang="tr-TR" dirty="0" err="1"/>
              <a:t>karşılaştırılabilirliğine</a:t>
            </a:r>
            <a:r>
              <a:rPr lang="tr-TR" dirty="0"/>
              <a:t> yardımcı </a:t>
            </a:r>
            <a:r>
              <a:rPr lang="tr-TR" dirty="0" smtClean="0"/>
              <a:t>olmak</a:t>
            </a:r>
            <a:endParaRPr lang="tr-TR" dirty="0"/>
          </a:p>
          <a:p>
            <a:r>
              <a:rPr lang="tr-TR" dirty="0" smtClean="0"/>
              <a:t>Öğrenci </a:t>
            </a:r>
            <a:r>
              <a:rPr lang="tr-TR" dirty="0"/>
              <a:t>ve öğretim görevlilerinin kurumlar arasında değişimini (akademik değişim) </a:t>
            </a:r>
            <a:r>
              <a:rPr lang="tr-TR" dirty="0" smtClean="0"/>
              <a:t>kolaylaştırmak</a:t>
            </a:r>
          </a:p>
          <a:p>
            <a:r>
              <a:rPr lang="tr-TR" dirty="0"/>
              <a:t>Mezunların meslek yaşamına girişlerinde temel standartları </a:t>
            </a:r>
            <a:r>
              <a:rPr lang="tr-TR" dirty="0" smtClean="0"/>
              <a:t>belirlemek</a:t>
            </a:r>
            <a:endParaRPr lang="tr-TR" dirty="0"/>
          </a:p>
        </p:txBody>
      </p:sp>
      <p:sp>
        <p:nvSpPr>
          <p:cNvPr id="5" name="Unvan 1"/>
          <p:cNvSpPr>
            <a:spLocks noGrp="1"/>
          </p:cNvSpPr>
          <p:nvPr>
            <p:ph type="title"/>
          </p:nvPr>
        </p:nvSpPr>
        <p:spPr>
          <a:xfrm>
            <a:off x="628649" y="476672"/>
            <a:ext cx="7886700" cy="831626"/>
          </a:xfrm>
        </p:spPr>
        <p:txBody>
          <a:bodyPr/>
          <a:lstStyle/>
          <a:p>
            <a:r>
              <a:rPr lang="tr-TR" b="1" dirty="0" smtClean="0">
                <a:solidFill>
                  <a:srgbClr val="FF0000"/>
                </a:solidFill>
                <a:latin typeface="Times New Roman" pitchFamily="18" charset="0"/>
                <a:cs typeface="Times New Roman" pitchFamily="18" charset="0"/>
              </a:rPr>
              <a:t>Akreditasyonun Amaçları</a:t>
            </a:r>
            <a:endParaRPr lang="tr-TR" dirty="0">
              <a:solidFill>
                <a:srgbClr val="FF0000"/>
              </a:solidFill>
            </a:endParaRPr>
          </a:p>
        </p:txBody>
      </p:sp>
    </p:spTree>
    <p:extLst>
      <p:ext uri="{BB962C8B-B14F-4D97-AF65-F5344CB8AC3E}">
        <p14:creationId xmlns:p14="http://schemas.microsoft.com/office/powerpoint/2010/main" val="150444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a:p>
          <a:p>
            <a:pPr marL="0" indent="0">
              <a:buNone/>
            </a:pPr>
            <a:endParaRPr lang="tr-TR" dirty="0" smtClean="0"/>
          </a:p>
          <a:p>
            <a:pPr marL="0" indent="0" algn="ctr">
              <a:buNone/>
            </a:pPr>
            <a:r>
              <a:rPr lang="tr-TR" dirty="0" smtClean="0"/>
              <a:t>Akreditasyon, üniversite ve programlarının kendini değerlendirmesini sağlamaktadır. </a:t>
            </a:r>
          </a:p>
          <a:p>
            <a:pPr marL="0" indent="0" algn="ctr">
              <a:buNone/>
            </a:pPr>
            <a:r>
              <a:rPr lang="tr-TR" dirty="0" smtClean="0"/>
              <a:t>Ayrıca</a:t>
            </a:r>
          </a:p>
          <a:p>
            <a:pPr marL="0" indent="0" algn="ctr">
              <a:buNone/>
            </a:pPr>
            <a:r>
              <a:rPr lang="tr-TR" dirty="0"/>
              <a:t>Ö</a:t>
            </a:r>
            <a:r>
              <a:rPr lang="tr-TR" dirty="0" smtClean="0"/>
              <a:t>ğrencilere </a:t>
            </a:r>
            <a:r>
              <a:rPr lang="tr-TR" dirty="0"/>
              <a:t>üniversite ve bölüm seçimlerinde yardımcı olmaktadır. </a:t>
            </a:r>
          </a:p>
          <a:p>
            <a:endParaRPr lang="tr-TR" dirty="0"/>
          </a:p>
        </p:txBody>
      </p:sp>
      <p:sp>
        <p:nvSpPr>
          <p:cNvPr id="4" name="Akış Çizelgesi: Sıralı Erişimli Depolama 3"/>
          <p:cNvSpPr/>
          <p:nvPr/>
        </p:nvSpPr>
        <p:spPr>
          <a:xfrm>
            <a:off x="179512" y="1476542"/>
            <a:ext cx="8964488" cy="4608512"/>
          </a:xfrm>
          <a:prstGeom prst="flowChartMagneticTap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137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271062320"/>
              </p:ext>
            </p:extLst>
          </p:nvPr>
        </p:nvGraphicFramePr>
        <p:xfrm>
          <a:off x="755576" y="1196752"/>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1126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92784" y="980728"/>
            <a:ext cx="3090672" cy="700435"/>
          </a:xfrm>
        </p:spPr>
        <p:txBody>
          <a:bodyPr>
            <a:noAutofit/>
          </a:bodyPr>
          <a:lstStyle/>
          <a:p>
            <a:r>
              <a:rPr lang="tr-TR" sz="2800" dirty="0" smtClean="0">
                <a:solidFill>
                  <a:srgbClr val="92D050"/>
                </a:solidFill>
              </a:rPr>
              <a:t>Kurumsal Akreditasyon</a:t>
            </a:r>
            <a:endParaRPr lang="tr-TR" sz="2800" dirty="0">
              <a:solidFill>
                <a:srgbClr val="92D050"/>
              </a:solidFill>
            </a:endParaRPr>
          </a:p>
        </p:txBody>
      </p:sp>
      <p:sp>
        <p:nvSpPr>
          <p:cNvPr id="4" name="İçerik Yer Tutucusu 3"/>
          <p:cNvSpPr>
            <a:spLocks noGrp="1"/>
          </p:cNvSpPr>
          <p:nvPr>
            <p:ph sz="half" idx="2"/>
          </p:nvPr>
        </p:nvSpPr>
        <p:spPr>
          <a:xfrm>
            <a:off x="629842" y="1681163"/>
            <a:ext cx="3868340" cy="4508499"/>
          </a:xfrm>
        </p:spPr>
        <p:txBody>
          <a:bodyPr>
            <a:normAutofit/>
          </a:bodyPr>
          <a:lstStyle/>
          <a:p>
            <a:endParaRPr lang="tr-TR" sz="2500" dirty="0" smtClean="0"/>
          </a:p>
          <a:p>
            <a:r>
              <a:rPr lang="tr-TR" sz="2500" dirty="0" smtClean="0"/>
              <a:t>kurumsal </a:t>
            </a:r>
            <a:r>
              <a:rPr lang="tr-TR" sz="2500" dirty="0"/>
              <a:t>kaliteyi </a:t>
            </a:r>
            <a:r>
              <a:rPr lang="tr-TR" sz="2500" dirty="0" smtClean="0"/>
              <a:t>minimum </a:t>
            </a:r>
            <a:r>
              <a:rPr lang="tr-TR" sz="2500" dirty="0"/>
              <a:t>standartlarda garantilemeyi amaçlayan bir akreditasyon işlemidir. </a:t>
            </a:r>
            <a:endParaRPr lang="tr-TR" sz="2500" dirty="0" smtClean="0"/>
          </a:p>
          <a:p>
            <a:r>
              <a:rPr lang="tr-TR" sz="2500" dirty="0" smtClean="0"/>
              <a:t>yüksek </a:t>
            </a:r>
            <a:r>
              <a:rPr lang="tr-TR" sz="2500" dirty="0"/>
              <a:t>öğretim kurumunun idari, mali ve akademik kapasitesi bir bütün olarak değerlendirilir. </a:t>
            </a:r>
          </a:p>
        </p:txBody>
      </p:sp>
      <p:sp>
        <p:nvSpPr>
          <p:cNvPr id="5" name="Metin Yer Tutucusu 4"/>
          <p:cNvSpPr>
            <a:spLocks noGrp="1"/>
          </p:cNvSpPr>
          <p:nvPr>
            <p:ph type="body" sz="quarter" idx="3"/>
          </p:nvPr>
        </p:nvSpPr>
        <p:spPr>
          <a:xfrm>
            <a:off x="4629150" y="980728"/>
            <a:ext cx="3887391" cy="700435"/>
          </a:xfrm>
        </p:spPr>
        <p:txBody>
          <a:bodyPr>
            <a:noAutofit/>
          </a:bodyPr>
          <a:lstStyle/>
          <a:p>
            <a:r>
              <a:rPr lang="tr-TR" sz="2800" dirty="0" smtClean="0">
                <a:solidFill>
                  <a:srgbClr val="92D050"/>
                </a:solidFill>
              </a:rPr>
              <a:t>Program Akreditasyonu</a:t>
            </a:r>
            <a:endParaRPr lang="tr-TR" sz="2800" dirty="0">
              <a:solidFill>
                <a:srgbClr val="92D050"/>
              </a:solidFill>
            </a:endParaRPr>
          </a:p>
        </p:txBody>
      </p:sp>
      <p:sp>
        <p:nvSpPr>
          <p:cNvPr id="6" name="İçerik Yer Tutucusu 5"/>
          <p:cNvSpPr>
            <a:spLocks noGrp="1"/>
          </p:cNvSpPr>
          <p:nvPr>
            <p:ph sz="quarter" idx="4"/>
          </p:nvPr>
        </p:nvSpPr>
        <p:spPr>
          <a:xfrm>
            <a:off x="4629150" y="1681163"/>
            <a:ext cx="3887391" cy="4508500"/>
          </a:xfrm>
        </p:spPr>
        <p:txBody>
          <a:bodyPr>
            <a:normAutofit/>
          </a:bodyPr>
          <a:lstStyle/>
          <a:p>
            <a:endParaRPr lang="tr-TR" dirty="0" smtClean="0"/>
          </a:p>
          <a:p>
            <a:r>
              <a:rPr lang="tr-TR" sz="2500" dirty="0" smtClean="0"/>
              <a:t>yüksek </a:t>
            </a:r>
            <a:r>
              <a:rPr lang="tr-TR" sz="2500" dirty="0"/>
              <a:t>öğretim kurumu tarafından uygulanan </a:t>
            </a:r>
            <a:r>
              <a:rPr lang="tr-TR" sz="2500" dirty="0" smtClean="0"/>
              <a:t>herhangi </a:t>
            </a:r>
            <a:r>
              <a:rPr lang="tr-TR" sz="2500" dirty="0"/>
              <a:t>bir programın (örneğin, lisans eğitimi, yüksek lisans eğitimi ya da doktora eğitimi) kalite ve mükemmeliyet </a:t>
            </a:r>
            <a:r>
              <a:rPr lang="tr-TR" sz="2500" dirty="0" smtClean="0"/>
              <a:t>standartlarına </a:t>
            </a:r>
            <a:r>
              <a:rPr lang="tr-TR" sz="2500" dirty="0"/>
              <a:t>uygun olduğunu ortaya koymayı amaçlayan bir akreditasyon türüdür.</a:t>
            </a:r>
          </a:p>
          <a:p>
            <a:endParaRPr lang="tr-TR" dirty="0"/>
          </a:p>
        </p:txBody>
      </p:sp>
    </p:spTree>
    <p:extLst>
      <p:ext uri="{BB962C8B-B14F-4D97-AF65-F5344CB8AC3E}">
        <p14:creationId xmlns:p14="http://schemas.microsoft.com/office/powerpoint/2010/main" val="330021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r>
              <a:rPr lang="tr-TR" sz="2800" dirty="0" smtClean="0"/>
              <a:t>KAP </a:t>
            </a:r>
            <a:r>
              <a:rPr lang="tr-TR" sz="2800" dirty="0"/>
              <a:t>Yükseköğretim Kalite Kurulu tarafından oluşturulan değerlendirme takımları tarafından </a:t>
            </a:r>
          </a:p>
          <a:p>
            <a:pPr lvl="1"/>
            <a:r>
              <a:rPr lang="tr-TR" sz="2500" dirty="0" smtClean="0"/>
              <a:t>Kurumsal Dış Değerlendirme ve Akreditasyon Ölçütleri ile</a:t>
            </a:r>
          </a:p>
          <a:p>
            <a:pPr lvl="1"/>
            <a:r>
              <a:rPr lang="tr-TR" sz="2500" dirty="0" smtClean="0"/>
              <a:t>Kurumsal Dış Değerlendirme ve Akreditasyon Kılavuzu</a:t>
            </a:r>
          </a:p>
          <a:p>
            <a:pPr marL="0" indent="0">
              <a:buNone/>
            </a:pPr>
            <a:r>
              <a:rPr lang="tr-TR" sz="2800" dirty="0" smtClean="0"/>
              <a:t> </a:t>
            </a:r>
            <a:r>
              <a:rPr lang="tr-TR" sz="2800" dirty="0"/>
              <a:t>kapsamında yürütülmektedir.</a:t>
            </a:r>
          </a:p>
        </p:txBody>
      </p:sp>
      <p:sp>
        <p:nvSpPr>
          <p:cNvPr id="4" name="Unvan 1"/>
          <p:cNvSpPr>
            <a:spLocks noGrp="1"/>
          </p:cNvSpPr>
          <p:nvPr>
            <p:ph type="title"/>
          </p:nvPr>
        </p:nvSpPr>
        <p:spPr>
          <a:xfrm>
            <a:off x="628650" y="1196752"/>
            <a:ext cx="7886700" cy="831626"/>
          </a:xfrm>
        </p:spPr>
        <p:txBody>
          <a:bodyPr>
            <a:normAutofit fontScale="90000"/>
          </a:bodyPr>
          <a:lstStyle/>
          <a:p>
            <a:r>
              <a:rPr lang="tr-TR" b="1" dirty="0" smtClean="0">
                <a:solidFill>
                  <a:srgbClr val="FF0000"/>
                </a:solidFill>
                <a:latin typeface="Times New Roman" pitchFamily="18" charset="0"/>
                <a:cs typeface="Times New Roman" pitchFamily="18" charset="0"/>
              </a:rPr>
              <a:t>1) Kurumsal Akreditasyon Programı (KAP)</a:t>
            </a:r>
            <a:endParaRPr lang="tr-TR" dirty="0">
              <a:solidFill>
                <a:srgbClr val="FF0000"/>
              </a:solidFill>
            </a:endParaRPr>
          </a:p>
        </p:txBody>
      </p:sp>
    </p:spTree>
    <p:extLst>
      <p:ext uri="{BB962C8B-B14F-4D97-AF65-F5344CB8AC3E}">
        <p14:creationId xmlns:p14="http://schemas.microsoft.com/office/powerpoint/2010/main" val="1196254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2597</TotalTime>
  <Words>1258</Words>
  <Application>Microsoft Office PowerPoint</Application>
  <PresentationFormat>Ekran Gösterisi (4:3)</PresentationFormat>
  <Paragraphs>209</Paragraphs>
  <Slides>30</Slides>
  <Notes>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Arial</vt:lpstr>
      <vt:lpstr>Calibri</vt:lpstr>
      <vt:lpstr>Calibri Light</vt:lpstr>
      <vt:lpstr>Times New Roman</vt:lpstr>
      <vt:lpstr>Wingdings</vt:lpstr>
      <vt:lpstr>Office Teması</vt:lpstr>
      <vt:lpstr> PROGRAM AKREDİTASYONU BİLGİLENDİRME TOPLANTISI  14 Kasım 2022</vt:lpstr>
      <vt:lpstr>Akreditasyon Nedir?</vt:lpstr>
      <vt:lpstr>PowerPoint Sunusu</vt:lpstr>
      <vt:lpstr>Akreditasyon Ne İşe Yarar?</vt:lpstr>
      <vt:lpstr>Akreditasyonun Amaçları</vt:lpstr>
      <vt:lpstr>PowerPoint Sunusu</vt:lpstr>
      <vt:lpstr>PowerPoint Sunusu</vt:lpstr>
      <vt:lpstr>PowerPoint Sunusu</vt:lpstr>
      <vt:lpstr>1) Kurumsal Akreditasyon Programı (KAP)</vt:lpstr>
      <vt:lpstr>1) Kurumsal Akreditasyon Programı (KAP)</vt:lpstr>
      <vt:lpstr>PowerPoint Sunusu</vt:lpstr>
      <vt:lpstr>1) Kurumsal Akreditasyon Programı (KAP)</vt:lpstr>
      <vt:lpstr>Süreç Nasıl İşliyor?</vt:lpstr>
      <vt:lpstr>1) Programa Dönük Akreditasyon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Örnek Akreditasyon Standartları</vt:lpstr>
      <vt:lpstr>Örnek Akreditasyon Standartları</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Süreçleri</dc:title>
  <dc:creator>murat</dc:creator>
  <cp:lastModifiedBy>USER</cp:lastModifiedBy>
  <cp:revision>234</cp:revision>
  <dcterms:created xsi:type="dcterms:W3CDTF">2014-10-12T08:32:03Z</dcterms:created>
  <dcterms:modified xsi:type="dcterms:W3CDTF">2022-10-31T10:58:36Z</dcterms:modified>
</cp:coreProperties>
</file>